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5A9E511-B9DB-4F53-8C5D-521F5E25B2DE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Oddíl bez názvu" id="{80486D3F-F109-48D9-9AA4-F69F24BD8599}">
          <p14:sldIdLst/>
        </p14:section>
        <p14:section name="Oddíl bez názvu" id="{82BB4D61-4B9E-4FF2-8644-D3B733DABB56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8F2743-631C-4AC1-B49A-08B902638B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Test M5PCD17COTO3 </a:t>
            </a:r>
            <a:br>
              <a:rPr lang="cs-CZ" dirty="0"/>
            </a:br>
            <a:r>
              <a:rPr lang="cs-CZ" dirty="0"/>
              <a:t>– přijímačky 2017 1. náhradní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34D61D-E9DA-4A24-8AD3-9D4A8231A0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Taky ilustrační 2018, 70 minut</a:t>
            </a:r>
          </a:p>
        </p:txBody>
      </p:sp>
    </p:spTree>
    <p:extLst>
      <p:ext uri="{BB962C8B-B14F-4D97-AF65-F5344CB8AC3E}">
        <p14:creationId xmlns:p14="http://schemas.microsoft.com/office/powerpoint/2010/main" val="6686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47F67B-7740-4566-AB5F-6B775F29C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DB3B171-5A65-4FF3-9DAC-60E3E3BF2C01}"/>
              </a:ext>
            </a:extLst>
          </p:cNvPr>
          <p:cNvSpPr txBox="1"/>
          <p:nvPr/>
        </p:nvSpPr>
        <p:spPr>
          <a:xfrm>
            <a:off x="666316" y="3030081"/>
            <a:ext cx="94370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/>
          </a:p>
          <a:p>
            <a:r>
              <a:rPr lang="cs-CZ" sz="2800" dirty="0"/>
              <a:t>bílých ?</a:t>
            </a:r>
          </a:p>
          <a:p>
            <a:r>
              <a:rPr lang="cs-CZ" sz="2800" dirty="0"/>
              <a:t>			………. 70 x 10 + 280 x 5 = 700 + 1400 = 2100</a:t>
            </a:r>
          </a:p>
          <a:p>
            <a:r>
              <a:rPr lang="cs-CZ" sz="2800" dirty="0"/>
              <a:t>1 krabice?</a:t>
            </a:r>
          </a:p>
          <a:p>
            <a:r>
              <a:rPr lang="cs-CZ" sz="2800" dirty="0"/>
              <a:t>			………….. 10</a:t>
            </a:r>
          </a:p>
          <a:p>
            <a:r>
              <a:rPr lang="cs-CZ" sz="2800" dirty="0"/>
              <a:t>krabic? </a:t>
            </a:r>
          </a:p>
          <a:p>
            <a:r>
              <a:rPr lang="cs-CZ" sz="2800" dirty="0"/>
              <a:t>			……………… 2100 : 10 = 210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548F57E-E24B-4486-B83E-052D55036B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316" y="267831"/>
            <a:ext cx="11128245" cy="27622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3FE3D20-9EBF-4C0F-B979-E172BB9F2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595"/>
          <a:stretch/>
        </p:blipFill>
        <p:spPr>
          <a:xfrm>
            <a:off x="769792" y="2286000"/>
            <a:ext cx="4781859" cy="60960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7DE272A-B170-44B7-BE75-BE0A7D6EF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16" y="2647949"/>
            <a:ext cx="9038477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1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74A2F-839B-4E5A-9A1E-6B51B0C6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BF5ADA-3FB4-44B3-9FC1-5BE625C7F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2" y="178499"/>
            <a:ext cx="7618387" cy="667950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188D665-4FA1-41CB-B7C2-C599C48CA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938" y="332509"/>
            <a:ext cx="4493690" cy="191509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DAA2C59B-BBB9-48AC-9727-F465047AB26B}"/>
              </a:ext>
            </a:extLst>
          </p:cNvPr>
          <p:cNvCxnSpPr>
            <a:cxnSpLocks/>
          </p:cNvCxnSpPr>
          <p:nvPr/>
        </p:nvCxnSpPr>
        <p:spPr>
          <a:xfrm>
            <a:off x="4308764" y="1510145"/>
            <a:ext cx="589807" cy="25040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3B574F24-2772-42C3-B11D-D7E7CB219718}"/>
              </a:ext>
            </a:extLst>
          </p:cNvPr>
          <p:cNvCxnSpPr>
            <a:cxnSpLocks/>
          </p:cNvCxnSpPr>
          <p:nvPr/>
        </p:nvCxnSpPr>
        <p:spPr>
          <a:xfrm>
            <a:off x="1247899" y="2849088"/>
            <a:ext cx="589807" cy="25040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CD6E9B3-CAF3-4DAA-A900-C297D19387B8}"/>
              </a:ext>
            </a:extLst>
          </p:cNvPr>
          <p:cNvCxnSpPr>
            <a:cxnSpLocks/>
          </p:cNvCxnSpPr>
          <p:nvPr/>
        </p:nvCxnSpPr>
        <p:spPr>
          <a:xfrm>
            <a:off x="3052023" y="2826037"/>
            <a:ext cx="589807" cy="25040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>
            <a:extLst>
              <a:ext uri="{FF2B5EF4-FFF2-40B4-BE49-F238E27FC236}">
                <a16:creationId xmlns:a16="http://schemas.microsoft.com/office/drawing/2014/main" id="{D01FE3EA-CDDC-4932-ADBE-6A07A8737BD2}"/>
              </a:ext>
            </a:extLst>
          </p:cNvPr>
          <p:cNvSpPr/>
          <p:nvPr/>
        </p:nvSpPr>
        <p:spPr>
          <a:xfrm rot="20786674">
            <a:off x="2987140" y="1703238"/>
            <a:ext cx="1632602" cy="2573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964EDAC8-5F17-4916-A729-D4F6E6B489D8}"/>
              </a:ext>
            </a:extLst>
          </p:cNvPr>
          <p:cNvSpPr/>
          <p:nvPr/>
        </p:nvSpPr>
        <p:spPr>
          <a:xfrm rot="20786674">
            <a:off x="2705587" y="1923179"/>
            <a:ext cx="1632602" cy="2573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4C9101F0-359F-40AC-89FE-9B4E019B5583}"/>
              </a:ext>
            </a:extLst>
          </p:cNvPr>
          <p:cNvSpPr/>
          <p:nvPr/>
        </p:nvSpPr>
        <p:spPr>
          <a:xfrm rot="20786674">
            <a:off x="2326324" y="2240321"/>
            <a:ext cx="1632602" cy="2573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37E47F6A-4DF4-46CA-9BE4-D21876492437}"/>
              </a:ext>
            </a:extLst>
          </p:cNvPr>
          <p:cNvSpPr/>
          <p:nvPr/>
        </p:nvSpPr>
        <p:spPr>
          <a:xfrm rot="20786674">
            <a:off x="1546270" y="2624405"/>
            <a:ext cx="1632602" cy="2573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BCA8B31C-F0DD-43D2-99D1-A1DE8071E421}"/>
              </a:ext>
            </a:extLst>
          </p:cNvPr>
          <p:cNvCxnSpPr>
            <a:cxnSpLocks/>
          </p:cNvCxnSpPr>
          <p:nvPr/>
        </p:nvCxnSpPr>
        <p:spPr>
          <a:xfrm flipV="1">
            <a:off x="1329461" y="2746862"/>
            <a:ext cx="2042495" cy="511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4848FD54-FAAC-4A40-B69F-99CE065C22AD}"/>
              </a:ext>
            </a:extLst>
          </p:cNvPr>
          <p:cNvCxnSpPr>
            <a:cxnSpLocks/>
          </p:cNvCxnSpPr>
          <p:nvPr/>
        </p:nvCxnSpPr>
        <p:spPr>
          <a:xfrm flipV="1">
            <a:off x="1857247" y="4853135"/>
            <a:ext cx="2042495" cy="511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0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74A2F-839B-4E5A-9A1E-6B51B0C6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BF5ADA-3FB4-44B3-9FC1-5BE625C7F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2" y="178499"/>
            <a:ext cx="7618387" cy="667950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9D9E8F4-578C-4C8F-84C1-C673FE723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849" y="341757"/>
            <a:ext cx="4559967" cy="2498425"/>
          </a:xfrm>
          <a:prstGeom prst="rect">
            <a:avLst/>
          </a:prstGeom>
        </p:spPr>
      </p:pic>
      <p:sp>
        <p:nvSpPr>
          <p:cNvPr id="4" name="Rovnoramenný trojúhelník 3">
            <a:extLst>
              <a:ext uri="{FF2B5EF4-FFF2-40B4-BE49-F238E27FC236}">
                <a16:creationId xmlns:a16="http://schemas.microsoft.com/office/drawing/2014/main" id="{0C5D1D66-6475-41FB-AA0A-434FCF20B3D9}"/>
              </a:ext>
            </a:extLst>
          </p:cNvPr>
          <p:cNvSpPr/>
          <p:nvPr/>
        </p:nvSpPr>
        <p:spPr>
          <a:xfrm rot="4612161">
            <a:off x="4107046" y="1820041"/>
            <a:ext cx="2562766" cy="1525994"/>
          </a:xfrm>
          <a:prstGeom prst="triangle">
            <a:avLst>
              <a:gd name="adj" fmla="val 49647"/>
            </a:avLst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94FFC2D-2E5D-4698-8469-FD40F4341E24}"/>
              </a:ext>
            </a:extLst>
          </p:cNvPr>
          <p:cNvCxnSpPr>
            <a:cxnSpLocks/>
            <a:stCxn id="4" idx="3"/>
            <a:endCxn id="4" idx="0"/>
          </p:cNvCxnSpPr>
          <p:nvPr/>
        </p:nvCxnSpPr>
        <p:spPr>
          <a:xfrm flipV="1">
            <a:off x="4643326" y="2400896"/>
            <a:ext cx="1486096" cy="346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7756716-018C-46FF-93F4-021AE57AF551}"/>
              </a:ext>
            </a:extLst>
          </p:cNvPr>
          <p:cNvCxnSpPr>
            <a:cxnSpLocks/>
          </p:cNvCxnSpPr>
          <p:nvPr/>
        </p:nvCxnSpPr>
        <p:spPr>
          <a:xfrm flipV="1">
            <a:off x="3550441" y="2400897"/>
            <a:ext cx="2578981" cy="5868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ovnoramenný trojúhelník 23">
            <a:extLst>
              <a:ext uri="{FF2B5EF4-FFF2-40B4-BE49-F238E27FC236}">
                <a16:creationId xmlns:a16="http://schemas.microsoft.com/office/drawing/2014/main" id="{272A6863-C8DD-498A-92C0-FE9D0E6CDFEA}"/>
              </a:ext>
            </a:extLst>
          </p:cNvPr>
          <p:cNvSpPr/>
          <p:nvPr/>
        </p:nvSpPr>
        <p:spPr>
          <a:xfrm rot="15398777">
            <a:off x="2811567" y="2397837"/>
            <a:ext cx="2546353" cy="979508"/>
          </a:xfrm>
          <a:prstGeom prst="triangle">
            <a:avLst>
              <a:gd name="adj" fmla="val 52720"/>
            </a:avLst>
          </a:prstGeom>
          <a:solidFill>
            <a:srgbClr val="FF0000">
              <a:alpha val="6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08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C5E0C4-27B6-4F71-AF4A-DF1CFEABA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F24FD42-F269-4B77-B265-B128ACD98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78" y="389412"/>
            <a:ext cx="10160054" cy="2937681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7362DEF6-DDA9-41A8-8D7E-72A0595C433F}"/>
              </a:ext>
            </a:extLst>
          </p:cNvPr>
          <p:cNvSpPr/>
          <p:nvPr/>
        </p:nvSpPr>
        <p:spPr>
          <a:xfrm>
            <a:off x="10729233" y="3444506"/>
            <a:ext cx="1351402" cy="1368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07A35B72-CC8D-4377-BCB1-85955687F274}"/>
              </a:ext>
            </a:extLst>
          </p:cNvPr>
          <p:cNvCxnSpPr>
            <a:stCxn id="5" idx="0"/>
            <a:endCxn id="5" idx="4"/>
          </p:cNvCxnSpPr>
          <p:nvPr/>
        </p:nvCxnSpPr>
        <p:spPr>
          <a:xfrm>
            <a:off x="11404934" y="3444506"/>
            <a:ext cx="0" cy="13685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0378742-494A-4B0B-AF25-213784A07838}"/>
              </a:ext>
            </a:extLst>
          </p:cNvPr>
          <p:cNvCxnSpPr>
            <a:cxnSpLocks/>
          </p:cNvCxnSpPr>
          <p:nvPr/>
        </p:nvCxnSpPr>
        <p:spPr>
          <a:xfrm>
            <a:off x="10776973" y="3820453"/>
            <a:ext cx="1255922" cy="58568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2CD0D2DA-E7FF-4A87-A55A-A138757337EA}"/>
              </a:ext>
            </a:extLst>
          </p:cNvPr>
          <p:cNvCxnSpPr>
            <a:cxnSpLocks/>
          </p:cNvCxnSpPr>
          <p:nvPr/>
        </p:nvCxnSpPr>
        <p:spPr>
          <a:xfrm flipH="1">
            <a:off x="10792857" y="3798822"/>
            <a:ext cx="1207265" cy="616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C3866CC6-6CEC-452A-B07A-177299ACC7A2}"/>
                  </a:ext>
                </a:extLst>
              </p:cNvPr>
              <p:cNvSpPr txBox="1"/>
              <p:nvPr/>
            </p:nvSpPr>
            <p:spPr>
              <a:xfrm>
                <a:off x="11072214" y="3449126"/>
                <a:ext cx="347018" cy="797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cs-CZ" b="0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C3866CC6-6CEC-452A-B07A-177299ACC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214" y="3449126"/>
                <a:ext cx="347018" cy="7973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A365FB3F-E076-4FEE-BFAB-11FAB8BA4E13}"/>
                  </a:ext>
                </a:extLst>
              </p:cNvPr>
              <p:cNvSpPr txBox="1"/>
              <p:nvPr/>
            </p:nvSpPr>
            <p:spPr>
              <a:xfrm>
                <a:off x="468627" y="3046438"/>
                <a:ext cx="392657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cs-CZ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𝑗𝑒𝑑𝑛𝑜h𝑜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cs-CZ" sz="2800" i="1">
                          <a:latin typeface="Cambria Math" panose="02040503050406030204" pitchFamily="18" charset="0"/>
                        </a:rPr>
                        <m:t>ů</m:t>
                      </m:r>
                      <m:r>
                        <a:rPr lang="cs-CZ" sz="28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cs-CZ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800" i="1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cs-CZ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A365FB3F-E076-4FEE-BFAB-11FAB8BA4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27" y="3046438"/>
                <a:ext cx="3926573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F4C2B0B7-4AA4-431C-A426-D804AA680840}"/>
                  </a:ext>
                </a:extLst>
              </p:cNvPr>
              <p:cNvSpPr/>
              <p:nvPr/>
            </p:nvSpPr>
            <p:spPr>
              <a:xfrm>
                <a:off x="4369938" y="3046438"/>
                <a:ext cx="2342902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800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800" i="1" dirty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cs-CZ" sz="2800" i="1" dirty="0">
                          <a:latin typeface="Cambria Math" panose="02040503050406030204" pitchFamily="18" charset="0"/>
                        </a:rPr>
                        <m:t> 1500</m:t>
                      </m:r>
                      <m:r>
                        <a:rPr lang="cs-CZ" sz="28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cs-CZ" sz="28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F4C2B0B7-4AA4-431C-A426-D804AA680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938" y="3046438"/>
                <a:ext cx="2342902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705B2317-0BF6-4176-ABBE-EDC4E7AE85E5}"/>
                  </a:ext>
                </a:extLst>
              </p:cNvPr>
              <p:cNvSpPr txBox="1"/>
              <p:nvPr/>
            </p:nvSpPr>
            <p:spPr>
              <a:xfrm>
                <a:off x="6666193" y="3315464"/>
                <a:ext cx="16936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1 500:6=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705B2317-0BF6-4176-ABBE-EDC4E7AE8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193" y="3315464"/>
                <a:ext cx="169366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ovéPole 26">
            <a:extLst>
              <a:ext uri="{FF2B5EF4-FFF2-40B4-BE49-F238E27FC236}">
                <a16:creationId xmlns:a16="http://schemas.microsoft.com/office/drawing/2014/main" id="{55B51D9C-AFCD-429F-8F38-B90900FACFAD}"/>
              </a:ext>
            </a:extLst>
          </p:cNvPr>
          <p:cNvSpPr txBox="1"/>
          <p:nvPr/>
        </p:nvSpPr>
        <p:spPr>
          <a:xfrm>
            <a:off x="8367143" y="3300980"/>
            <a:ext cx="59631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2800" dirty="0"/>
              <a:t>250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054EBAF3-5283-48F0-A2A4-CF87B9A03087}"/>
                  </a:ext>
                </a:extLst>
              </p:cNvPr>
              <p:cNvSpPr txBox="1"/>
              <p:nvPr/>
            </p:nvSpPr>
            <p:spPr>
              <a:xfrm>
                <a:off x="468628" y="3948223"/>
                <a:ext cx="14908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cs-CZ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054EBAF3-5283-48F0-A2A4-CF87B9A03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28" y="3948223"/>
                <a:ext cx="149080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délník 28">
                <a:extLst>
                  <a:ext uri="{FF2B5EF4-FFF2-40B4-BE49-F238E27FC236}">
                    <a16:creationId xmlns:a16="http://schemas.microsoft.com/office/drawing/2014/main" id="{BE4C31A5-3C9C-4B76-8BF7-CBC193650DA7}"/>
                  </a:ext>
                </a:extLst>
              </p:cNvPr>
              <p:cNvSpPr/>
              <p:nvPr/>
            </p:nvSpPr>
            <p:spPr>
              <a:xfrm>
                <a:off x="1463680" y="3948223"/>
                <a:ext cx="23429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cs-CZ" sz="2800" b="0" i="1" dirty="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cs-CZ" sz="28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cs-CZ" sz="28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9" name="Obdélník 28">
                <a:extLst>
                  <a:ext uri="{FF2B5EF4-FFF2-40B4-BE49-F238E27FC236}">
                    <a16:creationId xmlns:a16="http://schemas.microsoft.com/office/drawing/2014/main" id="{BE4C31A5-3C9C-4B76-8BF7-CBC193650D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680" y="3948223"/>
                <a:ext cx="234290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BC504AFB-755D-48A1-B760-83157234C715}"/>
                  </a:ext>
                </a:extLst>
              </p:cNvPr>
              <p:cNvSpPr/>
              <p:nvPr/>
            </p:nvSpPr>
            <p:spPr>
              <a:xfrm>
                <a:off x="2860637" y="3948223"/>
                <a:ext cx="23429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cs-CZ" sz="2800" b="0" i="1" dirty="0" smtClean="0">
                          <a:latin typeface="Cambria Math" panose="02040503050406030204" pitchFamily="18" charset="0"/>
                        </a:rPr>
                        <m:t>0 :4</m:t>
                      </m:r>
                      <m:r>
                        <a:rPr lang="cs-CZ" sz="28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BC504AFB-755D-48A1-B760-83157234C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637" y="3948223"/>
                <a:ext cx="234290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>
                <a:extLst>
                  <a:ext uri="{FF2B5EF4-FFF2-40B4-BE49-F238E27FC236}">
                    <a16:creationId xmlns:a16="http://schemas.microsoft.com/office/drawing/2014/main" id="{425D288E-389C-459E-B9F4-943F2C0D2332}"/>
                  </a:ext>
                </a:extLst>
              </p:cNvPr>
              <p:cNvSpPr/>
              <p:nvPr/>
            </p:nvSpPr>
            <p:spPr>
              <a:xfrm>
                <a:off x="4715054" y="3955639"/>
                <a:ext cx="23429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sz="2800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cs-CZ" sz="2800" dirty="0"/>
                  <a:t>s</a:t>
                </a:r>
              </a:p>
            </p:txBody>
          </p:sp>
        </mc:Choice>
        <mc:Fallback xmlns="">
          <p:sp>
            <p:nvSpPr>
              <p:cNvPr id="31" name="Obdélník 30">
                <a:extLst>
                  <a:ext uri="{FF2B5EF4-FFF2-40B4-BE49-F238E27FC236}">
                    <a16:creationId xmlns:a16="http://schemas.microsoft.com/office/drawing/2014/main" id="{425D288E-389C-459E-B9F4-943F2C0D2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054" y="3955639"/>
                <a:ext cx="2342902" cy="523220"/>
              </a:xfrm>
              <a:prstGeom prst="rect">
                <a:avLst/>
              </a:prstGeom>
              <a:blipFill>
                <a:blip r:embed="rId10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AA0EF6B5-401D-441B-B2A0-E6134B7E95D0}"/>
                  </a:ext>
                </a:extLst>
              </p:cNvPr>
              <p:cNvSpPr txBox="1"/>
              <p:nvPr/>
            </p:nvSpPr>
            <p:spPr>
              <a:xfrm>
                <a:off x="468627" y="4588398"/>
                <a:ext cx="24705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−20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cs-CZ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AA0EF6B5-401D-441B-B2A0-E6134B7E9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27" y="4588398"/>
                <a:ext cx="247051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874F7D77-236E-434D-8EE2-C279CA92E9EF}"/>
                  </a:ext>
                </a:extLst>
              </p:cNvPr>
              <p:cNvSpPr/>
              <p:nvPr/>
            </p:nvSpPr>
            <p:spPr>
              <a:xfrm>
                <a:off x="2502944" y="4588398"/>
                <a:ext cx="373398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sz="2800" b="0" i="1" dirty="0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cs-CZ" sz="2800" b="0" i="1" dirty="0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cs-CZ" sz="2800" b="0" i="1" dirty="0" smtClean="0">
                          <a:latin typeface="Cambria Math" panose="02040503050406030204" pitchFamily="18" charset="0"/>
                        </a:rPr>
                        <m:t>−20 </m:t>
                      </m:r>
                      <m:r>
                        <a:rPr lang="cs-CZ" sz="2800" b="0" i="1" dirty="0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cs-CZ" sz="28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874F7D77-236E-434D-8EE2-C279CA92E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944" y="4588398"/>
                <a:ext cx="373398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DE4BED45-0C51-4F0C-AF86-7EA7ED5E2A82}"/>
                  </a:ext>
                </a:extLst>
              </p:cNvPr>
              <p:cNvSpPr/>
              <p:nvPr/>
            </p:nvSpPr>
            <p:spPr>
              <a:xfrm>
                <a:off x="5532398" y="4595814"/>
                <a:ext cx="217468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800" b="0" i="1" dirty="0" smtClean="0">
                          <a:latin typeface="Cambria Math" panose="02040503050406030204" pitchFamily="18" charset="0"/>
                        </a:rPr>
                        <m:t>80</m:t>
                      </m:r>
                      <m:r>
                        <a:rPr lang="cs-CZ" sz="2800" b="0" i="1" dirty="0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DE4BED45-0C51-4F0C-AF86-7EA7ED5E2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398" y="4595814"/>
                <a:ext cx="217468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5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9" grpId="0"/>
      <p:bldP spid="30" grpId="0"/>
      <p:bldP spid="31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70290B-CA46-4B4B-B35A-3502BC2CC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02765D-F23D-4D33-99E6-6E6509A89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89780E-F459-4EBC-A65E-7B8B8C819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19" y="241625"/>
            <a:ext cx="10582762" cy="57724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8ACA4D4-3FD6-40D0-8725-4149FF9BC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523" y="1259552"/>
            <a:ext cx="2918440" cy="2052895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D16D4CEB-89A6-4EAB-98D1-1A26AE7D7E02}"/>
              </a:ext>
            </a:extLst>
          </p:cNvPr>
          <p:cNvSpPr/>
          <p:nvPr/>
        </p:nvSpPr>
        <p:spPr>
          <a:xfrm>
            <a:off x="7368363" y="4003822"/>
            <a:ext cx="2041451" cy="24590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90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>
            <a:extLst>
              <a:ext uri="{FF2B5EF4-FFF2-40B4-BE49-F238E27FC236}">
                <a16:creationId xmlns:a16="http://schemas.microsoft.com/office/drawing/2014/main" id="{F53CFAEA-05C2-4236-9156-49F4B7624E0E}"/>
              </a:ext>
            </a:extLst>
          </p:cNvPr>
          <p:cNvSpPr txBox="1"/>
          <p:nvPr/>
        </p:nvSpPr>
        <p:spPr>
          <a:xfrm>
            <a:off x="8128620" y="3750866"/>
            <a:ext cx="50862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0</a:t>
            </a:r>
          </a:p>
          <a:p>
            <a:r>
              <a:rPr lang="cs-CZ" sz="3200" dirty="0"/>
              <a:t>8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2A5CC7C-A963-4163-9816-487760615BD6}"/>
              </a:ext>
            </a:extLst>
          </p:cNvPr>
          <p:cNvSpPr txBox="1"/>
          <p:nvPr/>
        </p:nvSpPr>
        <p:spPr>
          <a:xfrm>
            <a:off x="7538204" y="3769154"/>
            <a:ext cx="50862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3200" dirty="0"/>
              <a:t>0</a:t>
            </a:r>
          </a:p>
          <a:p>
            <a:r>
              <a:rPr lang="cs-CZ" sz="3200" dirty="0"/>
              <a:t>5</a:t>
            </a:r>
          </a:p>
        </p:txBody>
      </p:sp>
      <p:sp>
        <p:nvSpPr>
          <p:cNvPr id="33" name="Nadpis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4" name="Zástupný symbol pro obsah 3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35AD1F7-5C8C-46BA-B6B1-EF01D8342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47" y="98534"/>
            <a:ext cx="11115176" cy="586471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90049" y="3248705"/>
            <a:ext cx="5841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Které je nejmenší trojciferné číslo, které mohu odečíst?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179842" y="3494520"/>
            <a:ext cx="1733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100</a:t>
            </a:r>
            <a:endParaRPr lang="cs-CZ" sz="2800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4690049" y="3920549"/>
            <a:ext cx="5986177" cy="830997"/>
            <a:chOff x="4617581" y="3924253"/>
            <a:chExt cx="5986177" cy="830997"/>
          </a:xfrm>
        </p:grpSpPr>
        <p:sp>
          <p:nvSpPr>
            <p:cNvPr id="20" name="TextovéPole 19"/>
            <p:cNvSpPr txBox="1"/>
            <p:nvPr/>
          </p:nvSpPr>
          <p:spPr>
            <a:xfrm>
              <a:off x="4617581" y="3924253"/>
              <a:ext cx="5986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smtClean="0"/>
                <a:t>Které je nejmenší trojciferné číslo od  kterého  mohu odčítat?				-	100 = 752</a:t>
              </a:r>
              <a:endParaRPr lang="cs-CZ" sz="2400" dirty="0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6737190" y="4310732"/>
              <a:ext cx="1082721" cy="3552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6926966" y="4252670"/>
            <a:ext cx="1186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852</a:t>
            </a:r>
            <a:endParaRPr lang="cs-CZ" sz="2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622074" y="4714060"/>
            <a:ext cx="5695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Když budu zvětšovat 100 (101, 102 …..), </a:t>
            </a:r>
          </a:p>
          <a:p>
            <a:r>
              <a:rPr lang="cs-CZ" sz="2400" dirty="0" smtClean="0"/>
              <a:t>Co se bude dít s 852?  </a:t>
            </a:r>
            <a:endParaRPr lang="cs-CZ" sz="2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688445" y="5163369"/>
            <a:ext cx="232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853 -101=752</a:t>
            </a:r>
            <a:endParaRPr lang="cs-CZ" sz="24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7683137" y="5203104"/>
            <a:ext cx="23290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854 -102=752</a:t>
            </a:r>
            <a:endParaRPr lang="cs-CZ" sz="2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694849" y="5221392"/>
            <a:ext cx="23290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855 -103=752</a:t>
            </a:r>
            <a:endParaRPr lang="cs-CZ" sz="24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4622074" y="5708343"/>
            <a:ext cx="519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Půjde to tak stále?</a:t>
            </a:r>
            <a:endParaRPr lang="cs-CZ" sz="24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7694849" y="5237321"/>
            <a:ext cx="23290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998 -246=752</a:t>
            </a:r>
            <a:endParaRPr lang="cs-CZ" sz="24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7683137" y="5708343"/>
            <a:ext cx="434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První číslo už by nebylo trojciferné</a:t>
            </a:r>
            <a:endParaRPr lang="cs-CZ" sz="24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4622074" y="6173431"/>
            <a:ext cx="223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Možností?</a:t>
            </a:r>
            <a:endParaRPr lang="cs-CZ" sz="24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7683137" y="6161836"/>
            <a:ext cx="3061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1000-852 = 148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0111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 animBg="1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8E56B62-A2A8-4F78-8296-530F7CA98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36" y="280987"/>
            <a:ext cx="7048500" cy="629602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66AE52E-4EA3-408B-A455-A50F421E3CAA}"/>
              </a:ext>
            </a:extLst>
          </p:cNvPr>
          <p:cNvSpPr/>
          <p:nvPr/>
        </p:nvSpPr>
        <p:spPr>
          <a:xfrm>
            <a:off x="881743" y="1121229"/>
            <a:ext cx="4517571" cy="261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68700754-4CBF-4F56-89E3-E28F08E12D7C}"/>
              </a:ext>
            </a:extLst>
          </p:cNvPr>
          <p:cNvSpPr/>
          <p:nvPr/>
        </p:nvSpPr>
        <p:spPr>
          <a:xfrm>
            <a:off x="3766457" y="1730475"/>
            <a:ext cx="402772" cy="1317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6C70E4E-5DBA-4FFA-A433-CD30694A90CE}"/>
              </a:ext>
            </a:extLst>
          </p:cNvPr>
          <p:cNvSpPr txBox="1"/>
          <p:nvPr/>
        </p:nvSpPr>
        <p:spPr>
          <a:xfrm>
            <a:off x="1871663" y="1853396"/>
            <a:ext cx="54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1145E29-1A22-470F-8ED8-5E8CC7CFE760}"/>
              </a:ext>
            </a:extLst>
          </p:cNvPr>
          <p:cNvSpPr/>
          <p:nvPr/>
        </p:nvSpPr>
        <p:spPr>
          <a:xfrm>
            <a:off x="2420031" y="828336"/>
            <a:ext cx="2674483" cy="26125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03781A4-8DF3-421E-8053-EF14346D0FE6}"/>
              </a:ext>
            </a:extLst>
          </p:cNvPr>
          <p:cNvSpPr txBox="1"/>
          <p:nvPr/>
        </p:nvSpPr>
        <p:spPr>
          <a:xfrm>
            <a:off x="8186058" y="685800"/>
            <a:ext cx="36684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Bětka: </a:t>
            </a:r>
          </a:p>
          <a:p>
            <a:r>
              <a:rPr lang="cs-CZ" sz="2800" dirty="0">
                <a:solidFill>
                  <a:srgbClr val="FF0000"/>
                </a:solidFill>
              </a:rPr>
              <a:t>14+16+20 = 50</a:t>
            </a:r>
          </a:p>
          <a:p>
            <a:r>
              <a:rPr lang="cs-CZ" sz="2800" dirty="0">
                <a:solidFill>
                  <a:srgbClr val="00B050"/>
                </a:solidFill>
              </a:rPr>
              <a:t>Adam:</a:t>
            </a:r>
          </a:p>
          <a:p>
            <a:r>
              <a:rPr lang="cs-CZ" sz="2800" dirty="0">
                <a:solidFill>
                  <a:srgbClr val="00B050"/>
                </a:solidFill>
              </a:rPr>
              <a:t>? + 18 + 18 = 50</a:t>
            </a:r>
          </a:p>
          <a:p>
            <a:r>
              <a:rPr lang="cs-CZ" sz="2800" dirty="0">
                <a:solidFill>
                  <a:srgbClr val="0070C0"/>
                </a:solidFill>
              </a:rPr>
              <a:t>Cyril:</a:t>
            </a:r>
          </a:p>
          <a:p>
            <a:r>
              <a:rPr lang="cs-CZ" sz="2800" dirty="0">
                <a:solidFill>
                  <a:srgbClr val="0070C0"/>
                </a:solidFill>
              </a:rPr>
              <a:t>? +22 + 18 = 50</a:t>
            </a:r>
          </a:p>
          <a:p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9763627-6454-4672-8F22-93E94A5136D1}"/>
              </a:ext>
            </a:extLst>
          </p:cNvPr>
          <p:cNvSpPr txBox="1"/>
          <p:nvPr/>
        </p:nvSpPr>
        <p:spPr>
          <a:xfrm>
            <a:off x="1468891" y="1853396"/>
            <a:ext cx="54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14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512B5DF-E31C-4295-83CD-F13645C76A7D}"/>
              </a:ext>
            </a:extLst>
          </p:cNvPr>
          <p:cNvSpPr txBox="1"/>
          <p:nvPr/>
        </p:nvSpPr>
        <p:spPr>
          <a:xfrm>
            <a:off x="2270692" y="1847600"/>
            <a:ext cx="54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5007E4A-7768-43D7-9D58-7AC2BF0B49D0}"/>
              </a:ext>
            </a:extLst>
          </p:cNvPr>
          <p:cNvSpPr/>
          <p:nvPr/>
        </p:nvSpPr>
        <p:spPr>
          <a:xfrm>
            <a:off x="906917" y="5096316"/>
            <a:ext cx="1546112" cy="369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78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54BF97-B778-4BA2-A229-268319CDE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51A7C3-9EE7-40A1-B8EA-AA33932E4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7" y="0"/>
            <a:ext cx="9324108" cy="655240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ECC1E49-8BFC-41A8-8DEA-7BEE4185B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759" y="268224"/>
            <a:ext cx="1943100" cy="21336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8DA406A-7600-47CA-AA08-3341E8F54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5481" y="2602992"/>
            <a:ext cx="2044301" cy="2416683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A81E8C53-3896-4A57-9689-8CE356A2AA14}"/>
              </a:ext>
            </a:extLst>
          </p:cNvPr>
          <p:cNvSpPr/>
          <p:nvPr/>
        </p:nvSpPr>
        <p:spPr>
          <a:xfrm>
            <a:off x="1338943" y="1088571"/>
            <a:ext cx="315686" cy="2830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6081AE65-33C9-4D3D-A32E-0BFAE9E12F1C}"/>
              </a:ext>
            </a:extLst>
          </p:cNvPr>
          <p:cNvCxnSpPr/>
          <p:nvPr/>
        </p:nvCxnSpPr>
        <p:spPr>
          <a:xfrm flipH="1">
            <a:off x="1121229" y="816429"/>
            <a:ext cx="1608116" cy="1687285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9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64D57-FAAF-40F7-85AD-8E4A98BB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3104A9-1D31-4F38-A96E-1265DF825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0EB1F8-72AD-46EB-B0ED-6C7DE02AB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86" y="239132"/>
            <a:ext cx="11363627" cy="603365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4068C16-0F7F-48B6-B906-DE5D308F034B}"/>
              </a:ext>
            </a:extLst>
          </p:cNvPr>
          <p:cNvSpPr txBox="1"/>
          <p:nvPr/>
        </p:nvSpPr>
        <p:spPr>
          <a:xfrm>
            <a:off x="4923311" y="3689904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ACEACD9-E5C8-4168-A392-6A0E890C9B4B}"/>
              </a:ext>
            </a:extLst>
          </p:cNvPr>
          <p:cNvSpPr/>
          <p:nvPr/>
        </p:nvSpPr>
        <p:spPr>
          <a:xfrm>
            <a:off x="1262743" y="1970314"/>
            <a:ext cx="3918857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5675074-1876-41C1-B9E5-F702F765F679}"/>
              </a:ext>
            </a:extLst>
          </p:cNvPr>
          <p:cNvSpPr txBox="1"/>
          <p:nvPr/>
        </p:nvSpPr>
        <p:spPr>
          <a:xfrm>
            <a:off x="7271657" y="2170368"/>
            <a:ext cx="3297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40-24=16</a:t>
            </a:r>
          </a:p>
          <a:p>
            <a:r>
              <a:rPr lang="cs-CZ" sz="2800" dirty="0">
                <a:solidFill>
                  <a:srgbClr val="7030A0"/>
                </a:solidFill>
              </a:rPr>
              <a:t>16:2=8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4290BA0-27FB-4D3A-B212-6668CE422BAD}"/>
              </a:ext>
            </a:extLst>
          </p:cNvPr>
          <p:cNvSpPr txBox="1"/>
          <p:nvPr/>
        </p:nvSpPr>
        <p:spPr>
          <a:xfrm>
            <a:off x="6229597" y="4636961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FC2519D-6F2B-4313-84AB-A5791ADFF997}"/>
              </a:ext>
            </a:extLst>
          </p:cNvPr>
          <p:cNvSpPr txBox="1"/>
          <p:nvPr/>
        </p:nvSpPr>
        <p:spPr>
          <a:xfrm>
            <a:off x="3900055" y="4636961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6DAA048-3AA3-43F3-AACE-B9BB0F8A37FF}"/>
              </a:ext>
            </a:extLst>
          </p:cNvPr>
          <p:cNvSpPr txBox="1"/>
          <p:nvPr/>
        </p:nvSpPr>
        <p:spPr>
          <a:xfrm>
            <a:off x="1306285" y="4636961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9FC9A2A-B187-496A-9012-2DFA59B0AA92}"/>
              </a:ext>
            </a:extLst>
          </p:cNvPr>
          <p:cNvSpPr txBox="1"/>
          <p:nvPr/>
        </p:nvSpPr>
        <p:spPr>
          <a:xfrm>
            <a:off x="1317170" y="3428294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5ABA4B1-0BE7-4F96-8099-36C194E513EA}"/>
              </a:ext>
            </a:extLst>
          </p:cNvPr>
          <p:cNvSpPr txBox="1"/>
          <p:nvPr/>
        </p:nvSpPr>
        <p:spPr>
          <a:xfrm>
            <a:off x="2234540" y="5506242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1021CD8-92AE-446E-9216-F92728E91523}"/>
              </a:ext>
            </a:extLst>
          </p:cNvPr>
          <p:cNvSpPr/>
          <p:nvPr/>
        </p:nvSpPr>
        <p:spPr>
          <a:xfrm>
            <a:off x="1262742" y="1537431"/>
            <a:ext cx="6226629" cy="52322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C000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A4B87B4-693D-4C7C-8070-F2A609B41C79}"/>
              </a:ext>
            </a:extLst>
          </p:cNvPr>
          <p:cNvSpPr txBox="1"/>
          <p:nvPr/>
        </p:nvSpPr>
        <p:spPr>
          <a:xfrm>
            <a:off x="7270491" y="3474460"/>
            <a:ext cx="3297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C000"/>
                </a:solidFill>
              </a:rPr>
              <a:t>40 + 8 = 48</a:t>
            </a:r>
          </a:p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48- (8+8+12) = 20</a:t>
            </a:r>
          </a:p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20:2 =10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E67C583-EFC1-49D0-8A5B-E85B4BE8BF86}"/>
              </a:ext>
            </a:extLst>
          </p:cNvPr>
          <p:cNvSpPr txBox="1"/>
          <p:nvPr/>
        </p:nvSpPr>
        <p:spPr>
          <a:xfrm>
            <a:off x="2312660" y="3344066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3455B61-4367-4CD2-8B3C-B0150FA2358D}"/>
              </a:ext>
            </a:extLst>
          </p:cNvPr>
          <p:cNvSpPr txBox="1"/>
          <p:nvPr/>
        </p:nvSpPr>
        <p:spPr>
          <a:xfrm>
            <a:off x="2934025" y="4194598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F3321022-01EC-45D7-A857-3B2F95C99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417" y="5209440"/>
            <a:ext cx="5514975" cy="62865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CE67FF40-2E42-4023-855C-A27C6971F2AE}"/>
              </a:ext>
            </a:extLst>
          </p:cNvPr>
          <p:cNvSpPr txBox="1"/>
          <p:nvPr/>
        </p:nvSpPr>
        <p:spPr>
          <a:xfrm>
            <a:off x="1940741" y="3859939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9FCD71C6-C649-4721-8C59-002AD96C7D41}"/>
              </a:ext>
            </a:extLst>
          </p:cNvPr>
          <p:cNvSpPr/>
          <p:nvPr/>
        </p:nvSpPr>
        <p:spPr>
          <a:xfrm>
            <a:off x="4977116" y="3586400"/>
            <a:ext cx="553447" cy="59513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D6CEDF7E-77B0-41B9-AD05-65E23D372BC4}"/>
              </a:ext>
            </a:extLst>
          </p:cNvPr>
          <p:cNvSpPr/>
          <p:nvPr/>
        </p:nvSpPr>
        <p:spPr>
          <a:xfrm>
            <a:off x="2236620" y="5450752"/>
            <a:ext cx="553447" cy="59513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979E9492-992C-4A4E-8F1C-25D84325C529}"/>
              </a:ext>
            </a:extLst>
          </p:cNvPr>
          <p:cNvSpPr/>
          <p:nvPr/>
        </p:nvSpPr>
        <p:spPr>
          <a:xfrm>
            <a:off x="1842112" y="3855114"/>
            <a:ext cx="553447" cy="59513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8D15764C-B160-485F-9A70-E12402F1EE47}"/>
              </a:ext>
            </a:extLst>
          </p:cNvPr>
          <p:cNvSpPr/>
          <p:nvPr/>
        </p:nvSpPr>
        <p:spPr>
          <a:xfrm>
            <a:off x="4705902" y="5450752"/>
            <a:ext cx="970682" cy="59513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42671728-2132-495A-A9C9-1F796EDF1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424" y="5485934"/>
            <a:ext cx="1582676" cy="54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64D57-FAAF-40F7-85AD-8E4A98BB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3104A9-1D31-4F38-A96E-1265DF825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0EB1F8-72AD-46EB-B0ED-6C7DE02AB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86" y="239132"/>
            <a:ext cx="11363627" cy="603365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4068C16-0F7F-48B6-B906-DE5D308F034B}"/>
              </a:ext>
            </a:extLst>
          </p:cNvPr>
          <p:cNvSpPr txBox="1"/>
          <p:nvPr/>
        </p:nvSpPr>
        <p:spPr>
          <a:xfrm>
            <a:off x="4923311" y="3689904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ACEACD9-E5C8-4168-A392-6A0E890C9B4B}"/>
              </a:ext>
            </a:extLst>
          </p:cNvPr>
          <p:cNvSpPr/>
          <p:nvPr/>
        </p:nvSpPr>
        <p:spPr>
          <a:xfrm>
            <a:off x="1262743" y="1970314"/>
            <a:ext cx="3918857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5675074-1876-41C1-B9E5-F702F765F679}"/>
              </a:ext>
            </a:extLst>
          </p:cNvPr>
          <p:cNvSpPr txBox="1"/>
          <p:nvPr/>
        </p:nvSpPr>
        <p:spPr>
          <a:xfrm>
            <a:off x="7271657" y="2170368"/>
            <a:ext cx="3297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40-24=16</a:t>
            </a:r>
          </a:p>
          <a:p>
            <a:r>
              <a:rPr lang="cs-CZ" sz="2800" dirty="0">
                <a:solidFill>
                  <a:srgbClr val="7030A0"/>
                </a:solidFill>
              </a:rPr>
              <a:t>16:2=8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4290BA0-27FB-4D3A-B212-6668CE422BAD}"/>
              </a:ext>
            </a:extLst>
          </p:cNvPr>
          <p:cNvSpPr txBox="1"/>
          <p:nvPr/>
        </p:nvSpPr>
        <p:spPr>
          <a:xfrm>
            <a:off x="6229597" y="4636961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FC2519D-6F2B-4313-84AB-A5791ADFF997}"/>
              </a:ext>
            </a:extLst>
          </p:cNvPr>
          <p:cNvSpPr txBox="1"/>
          <p:nvPr/>
        </p:nvSpPr>
        <p:spPr>
          <a:xfrm>
            <a:off x="3900055" y="4636961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6DAA048-3AA3-43F3-AACE-B9BB0F8A37FF}"/>
              </a:ext>
            </a:extLst>
          </p:cNvPr>
          <p:cNvSpPr txBox="1"/>
          <p:nvPr/>
        </p:nvSpPr>
        <p:spPr>
          <a:xfrm>
            <a:off x="1306285" y="4636961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9FC9A2A-B187-496A-9012-2DFA59B0AA92}"/>
              </a:ext>
            </a:extLst>
          </p:cNvPr>
          <p:cNvSpPr txBox="1"/>
          <p:nvPr/>
        </p:nvSpPr>
        <p:spPr>
          <a:xfrm>
            <a:off x="1317170" y="3428294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5ABA4B1-0BE7-4F96-8099-36C194E513EA}"/>
              </a:ext>
            </a:extLst>
          </p:cNvPr>
          <p:cNvSpPr txBox="1"/>
          <p:nvPr/>
        </p:nvSpPr>
        <p:spPr>
          <a:xfrm>
            <a:off x="2234540" y="5506242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1021CD8-92AE-446E-9216-F92728E91523}"/>
              </a:ext>
            </a:extLst>
          </p:cNvPr>
          <p:cNvSpPr/>
          <p:nvPr/>
        </p:nvSpPr>
        <p:spPr>
          <a:xfrm>
            <a:off x="1262742" y="1537431"/>
            <a:ext cx="6226629" cy="52322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C000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A4B87B4-693D-4C7C-8070-F2A609B41C79}"/>
              </a:ext>
            </a:extLst>
          </p:cNvPr>
          <p:cNvSpPr txBox="1"/>
          <p:nvPr/>
        </p:nvSpPr>
        <p:spPr>
          <a:xfrm>
            <a:off x="7270491" y="3474460"/>
            <a:ext cx="3297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C000"/>
                </a:solidFill>
              </a:rPr>
              <a:t>40 + 8 = 48</a:t>
            </a:r>
          </a:p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48- (8+8+12) = 20</a:t>
            </a:r>
          </a:p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20:2 =10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E67C583-EFC1-49D0-8A5B-E85B4BE8BF86}"/>
              </a:ext>
            </a:extLst>
          </p:cNvPr>
          <p:cNvSpPr txBox="1"/>
          <p:nvPr/>
        </p:nvSpPr>
        <p:spPr>
          <a:xfrm>
            <a:off x="2312660" y="3344066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3455B61-4367-4CD2-8B3C-B0150FA2358D}"/>
              </a:ext>
            </a:extLst>
          </p:cNvPr>
          <p:cNvSpPr txBox="1"/>
          <p:nvPr/>
        </p:nvSpPr>
        <p:spPr>
          <a:xfrm>
            <a:off x="2934025" y="4194598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E67FF40-2E42-4023-855C-A27C6971F2AE}"/>
              </a:ext>
            </a:extLst>
          </p:cNvPr>
          <p:cNvSpPr txBox="1"/>
          <p:nvPr/>
        </p:nvSpPr>
        <p:spPr>
          <a:xfrm>
            <a:off x="1940741" y="3859939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5CC5825-405F-4D63-B8B4-389A978A9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33" y="5952404"/>
            <a:ext cx="10095861" cy="640759"/>
          </a:xfrm>
          <a:prstGeom prst="rect">
            <a:avLst/>
          </a:prstGeom>
        </p:spPr>
      </p:pic>
      <p:sp>
        <p:nvSpPr>
          <p:cNvPr id="26" name="Ovál 25">
            <a:extLst>
              <a:ext uri="{FF2B5EF4-FFF2-40B4-BE49-F238E27FC236}">
                <a16:creationId xmlns:a16="http://schemas.microsoft.com/office/drawing/2014/main" id="{140EB804-48A5-444C-A22D-D14310F5CAD6}"/>
              </a:ext>
            </a:extLst>
          </p:cNvPr>
          <p:cNvSpPr/>
          <p:nvPr/>
        </p:nvSpPr>
        <p:spPr>
          <a:xfrm>
            <a:off x="2325076" y="3332328"/>
            <a:ext cx="553447" cy="59513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DB3084BA-E08B-43E1-9D00-FEB1DE28353B}"/>
              </a:ext>
            </a:extLst>
          </p:cNvPr>
          <p:cNvSpPr/>
          <p:nvPr/>
        </p:nvSpPr>
        <p:spPr>
          <a:xfrm>
            <a:off x="2992609" y="4195654"/>
            <a:ext cx="553447" cy="59513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F114AD8C-3D3B-4C08-B525-813ABE9CABCC}"/>
              </a:ext>
            </a:extLst>
          </p:cNvPr>
          <p:cNvSpPr/>
          <p:nvPr/>
        </p:nvSpPr>
        <p:spPr>
          <a:xfrm>
            <a:off x="1940741" y="4409380"/>
            <a:ext cx="553447" cy="59513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927D0070-BFBF-4C81-93FB-5F6C8C20EA04}"/>
              </a:ext>
            </a:extLst>
          </p:cNvPr>
          <p:cNvSpPr txBox="1"/>
          <p:nvPr/>
        </p:nvSpPr>
        <p:spPr>
          <a:xfrm>
            <a:off x="1984980" y="4391061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6D8960D9-6F18-484F-BA9E-868DC089A9FA}"/>
              </a:ext>
            </a:extLst>
          </p:cNvPr>
          <p:cNvSpPr txBox="1"/>
          <p:nvPr/>
        </p:nvSpPr>
        <p:spPr>
          <a:xfrm>
            <a:off x="4590980" y="4445337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DDA9E9EB-A7E8-43A2-8196-77B79697CFA0}"/>
              </a:ext>
            </a:extLst>
          </p:cNvPr>
          <p:cNvSpPr txBox="1"/>
          <p:nvPr/>
        </p:nvSpPr>
        <p:spPr>
          <a:xfrm>
            <a:off x="5526449" y="4493221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19AADF3D-E76C-48CA-B2CA-BD718E2F54FF}"/>
              </a:ext>
            </a:extLst>
          </p:cNvPr>
          <p:cNvSpPr/>
          <p:nvPr/>
        </p:nvSpPr>
        <p:spPr>
          <a:xfrm>
            <a:off x="4623561" y="4421306"/>
            <a:ext cx="553447" cy="59513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0A3FB87C-0B8F-4568-BECF-692BC9E80D2C}"/>
              </a:ext>
            </a:extLst>
          </p:cNvPr>
          <p:cNvSpPr/>
          <p:nvPr/>
        </p:nvSpPr>
        <p:spPr>
          <a:xfrm>
            <a:off x="5563624" y="4431487"/>
            <a:ext cx="553447" cy="59513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E16CB464-674A-4D63-9D08-48E307BEF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134" y="5282327"/>
            <a:ext cx="2312626" cy="63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5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5C4200-999C-4F4A-A09E-020D07C8F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454" y="3308894"/>
            <a:ext cx="3463081" cy="402336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7</a:t>
            </a:r>
            <a:r>
              <a:rPr lang="cs-CZ" sz="2800" dirty="0"/>
              <a:t> 298 :  5 = </a:t>
            </a:r>
            <a:r>
              <a:rPr lang="cs-CZ" sz="2800" dirty="0">
                <a:solidFill>
                  <a:srgbClr val="FF0000"/>
                </a:solidFill>
              </a:rPr>
              <a:t>1</a:t>
            </a:r>
            <a:r>
              <a:rPr lang="cs-CZ" sz="2800" dirty="0">
                <a:solidFill>
                  <a:srgbClr val="FFC000"/>
                </a:solidFill>
              </a:rPr>
              <a:t>4</a:t>
            </a:r>
            <a:r>
              <a:rPr lang="cs-CZ" sz="2800" dirty="0">
                <a:solidFill>
                  <a:srgbClr val="00B0F0"/>
                </a:solidFill>
              </a:rPr>
              <a:t>5</a:t>
            </a:r>
            <a:r>
              <a:rPr lang="cs-CZ" sz="2800" dirty="0">
                <a:solidFill>
                  <a:srgbClr val="7030A0"/>
                </a:solidFill>
              </a:rPr>
              <a:t>9</a:t>
            </a:r>
          </a:p>
          <a:p>
            <a:r>
              <a:rPr lang="cs-CZ" sz="2800" dirty="0">
                <a:solidFill>
                  <a:srgbClr val="FF0000"/>
                </a:solidFill>
              </a:rPr>
              <a:t>2</a:t>
            </a:r>
            <a:r>
              <a:rPr lang="cs-CZ" sz="2800" dirty="0">
                <a:solidFill>
                  <a:srgbClr val="FFC000"/>
                </a:solidFill>
              </a:rPr>
              <a:t> 2</a:t>
            </a:r>
          </a:p>
          <a:p>
            <a:r>
              <a:rPr lang="cs-CZ" sz="2800" dirty="0">
                <a:solidFill>
                  <a:srgbClr val="FFC000"/>
                </a:solidFill>
              </a:rPr>
              <a:t>   2</a:t>
            </a:r>
            <a:r>
              <a:rPr lang="cs-CZ" sz="2800" dirty="0">
                <a:solidFill>
                  <a:srgbClr val="00B0F0"/>
                </a:solidFill>
              </a:rPr>
              <a:t>9</a:t>
            </a:r>
            <a:endParaRPr lang="cs-CZ" sz="2800" dirty="0">
              <a:solidFill>
                <a:srgbClr val="FF0000"/>
              </a:solidFill>
            </a:endParaRPr>
          </a:p>
          <a:p>
            <a:r>
              <a:rPr lang="cs-CZ" sz="2800" dirty="0">
                <a:solidFill>
                  <a:srgbClr val="00B0F0"/>
                </a:solidFill>
              </a:rPr>
              <a:t>     4</a:t>
            </a:r>
            <a:r>
              <a:rPr lang="cs-CZ" sz="2800" dirty="0">
                <a:solidFill>
                  <a:srgbClr val="7030A0"/>
                </a:solidFill>
              </a:rPr>
              <a:t>8</a:t>
            </a:r>
            <a:endParaRPr lang="cs-CZ" sz="2800" dirty="0">
              <a:solidFill>
                <a:srgbClr val="00B0F0"/>
              </a:solidFill>
            </a:endParaRPr>
          </a:p>
          <a:p>
            <a:r>
              <a:rPr lang="cs-CZ" sz="2800" dirty="0">
                <a:solidFill>
                  <a:srgbClr val="00B0F0"/>
                </a:solidFill>
              </a:rPr>
              <a:t>        </a:t>
            </a:r>
            <a:r>
              <a:rPr lang="cs-CZ" sz="2800" dirty="0">
                <a:solidFill>
                  <a:srgbClr val="7030A0"/>
                </a:solidFill>
              </a:rPr>
              <a:t>3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3C0232-6A98-42D7-873C-48D41375D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67" y="474099"/>
            <a:ext cx="6024600" cy="211602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EC8C9E8-DED4-4956-8118-EFBE4F1AB8E1}"/>
              </a:ext>
            </a:extLst>
          </p:cNvPr>
          <p:cNvSpPr txBox="1"/>
          <p:nvPr/>
        </p:nvSpPr>
        <p:spPr>
          <a:xfrm>
            <a:off x="3519377" y="1537426"/>
            <a:ext cx="1180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1</a:t>
            </a:r>
            <a:r>
              <a:rPr lang="cs-CZ" sz="3200" dirty="0">
                <a:solidFill>
                  <a:srgbClr val="FFC000"/>
                </a:solidFill>
              </a:rPr>
              <a:t>4</a:t>
            </a:r>
            <a:r>
              <a:rPr lang="cs-CZ" sz="3200" dirty="0">
                <a:solidFill>
                  <a:srgbClr val="00B0F0"/>
                </a:solidFill>
              </a:rPr>
              <a:t>5</a:t>
            </a:r>
            <a:r>
              <a:rPr lang="cs-CZ" sz="3200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55F33DC-30B2-41CD-9CDF-A8E884A08F7E}"/>
              </a:ext>
            </a:extLst>
          </p:cNvPr>
          <p:cNvSpPr txBox="1"/>
          <p:nvPr/>
        </p:nvSpPr>
        <p:spPr>
          <a:xfrm>
            <a:off x="5975498" y="1567193"/>
            <a:ext cx="552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3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F44AEB1-87DC-460D-8C62-01ACA0E48224}"/>
              </a:ext>
            </a:extLst>
          </p:cNvPr>
          <p:cNvSpPr txBox="1"/>
          <p:nvPr/>
        </p:nvSpPr>
        <p:spPr>
          <a:xfrm>
            <a:off x="5848935" y="3137298"/>
            <a:ext cx="58513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Zkouška?</a:t>
            </a:r>
          </a:p>
          <a:p>
            <a:r>
              <a:rPr lang="cs-CZ" sz="3200" dirty="0"/>
              <a:t>1459</a:t>
            </a:r>
          </a:p>
          <a:p>
            <a:r>
              <a:rPr lang="cs-CZ" sz="3200" u="sng" dirty="0"/>
              <a:t>x     5</a:t>
            </a:r>
          </a:p>
          <a:p>
            <a:r>
              <a:rPr lang="cs-CZ" sz="3200" dirty="0"/>
              <a:t> 7295</a:t>
            </a:r>
          </a:p>
          <a:p>
            <a:r>
              <a:rPr lang="cs-CZ" sz="3200" u="sng" dirty="0"/>
              <a:t>+	   3</a:t>
            </a:r>
          </a:p>
          <a:p>
            <a:r>
              <a:rPr lang="cs-CZ" sz="3200" dirty="0"/>
              <a:t> 7298</a:t>
            </a:r>
          </a:p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B544711-8889-47FB-813C-B7757FBCE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291"/>
          <a:stretch/>
        </p:blipFill>
        <p:spPr>
          <a:xfrm>
            <a:off x="0" y="2310348"/>
            <a:ext cx="9356920" cy="63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7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75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75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75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64D57-FAAF-40F7-85AD-8E4A98BB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83104A9-1D31-4F38-A96E-1265DF825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0EB1F8-72AD-46EB-B0ED-6C7DE02AB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86" y="239132"/>
            <a:ext cx="11363627" cy="603365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4068C16-0F7F-48B6-B906-DE5D308F034B}"/>
              </a:ext>
            </a:extLst>
          </p:cNvPr>
          <p:cNvSpPr txBox="1"/>
          <p:nvPr/>
        </p:nvSpPr>
        <p:spPr>
          <a:xfrm>
            <a:off x="4923311" y="3689904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ACEACD9-E5C8-4168-A392-6A0E890C9B4B}"/>
              </a:ext>
            </a:extLst>
          </p:cNvPr>
          <p:cNvSpPr/>
          <p:nvPr/>
        </p:nvSpPr>
        <p:spPr>
          <a:xfrm>
            <a:off x="1262743" y="1970314"/>
            <a:ext cx="3918857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5675074-1876-41C1-B9E5-F702F765F679}"/>
              </a:ext>
            </a:extLst>
          </p:cNvPr>
          <p:cNvSpPr txBox="1"/>
          <p:nvPr/>
        </p:nvSpPr>
        <p:spPr>
          <a:xfrm>
            <a:off x="7271657" y="2170368"/>
            <a:ext cx="3297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40-24=16</a:t>
            </a:r>
          </a:p>
          <a:p>
            <a:r>
              <a:rPr lang="cs-CZ" sz="2800" dirty="0">
                <a:solidFill>
                  <a:srgbClr val="7030A0"/>
                </a:solidFill>
              </a:rPr>
              <a:t>16:2=8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4290BA0-27FB-4D3A-B212-6668CE422BAD}"/>
              </a:ext>
            </a:extLst>
          </p:cNvPr>
          <p:cNvSpPr txBox="1"/>
          <p:nvPr/>
        </p:nvSpPr>
        <p:spPr>
          <a:xfrm>
            <a:off x="6229597" y="4636961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FC2519D-6F2B-4313-84AB-A5791ADFF997}"/>
              </a:ext>
            </a:extLst>
          </p:cNvPr>
          <p:cNvSpPr txBox="1"/>
          <p:nvPr/>
        </p:nvSpPr>
        <p:spPr>
          <a:xfrm>
            <a:off x="3900055" y="4636961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6DAA048-3AA3-43F3-AACE-B9BB0F8A37FF}"/>
              </a:ext>
            </a:extLst>
          </p:cNvPr>
          <p:cNvSpPr txBox="1"/>
          <p:nvPr/>
        </p:nvSpPr>
        <p:spPr>
          <a:xfrm>
            <a:off x="1306285" y="4636961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9FC9A2A-B187-496A-9012-2DFA59B0AA92}"/>
              </a:ext>
            </a:extLst>
          </p:cNvPr>
          <p:cNvSpPr txBox="1"/>
          <p:nvPr/>
        </p:nvSpPr>
        <p:spPr>
          <a:xfrm>
            <a:off x="1317170" y="3428294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5ABA4B1-0BE7-4F96-8099-36C194E513EA}"/>
              </a:ext>
            </a:extLst>
          </p:cNvPr>
          <p:cNvSpPr txBox="1"/>
          <p:nvPr/>
        </p:nvSpPr>
        <p:spPr>
          <a:xfrm>
            <a:off x="2234540" y="5506242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1021CD8-92AE-446E-9216-F92728E91523}"/>
              </a:ext>
            </a:extLst>
          </p:cNvPr>
          <p:cNvSpPr/>
          <p:nvPr/>
        </p:nvSpPr>
        <p:spPr>
          <a:xfrm>
            <a:off x="1262742" y="1537431"/>
            <a:ext cx="6226629" cy="52322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C000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A4B87B4-693D-4C7C-8070-F2A609B41C79}"/>
              </a:ext>
            </a:extLst>
          </p:cNvPr>
          <p:cNvSpPr txBox="1"/>
          <p:nvPr/>
        </p:nvSpPr>
        <p:spPr>
          <a:xfrm>
            <a:off x="7270491" y="3474460"/>
            <a:ext cx="3297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C000"/>
                </a:solidFill>
              </a:rPr>
              <a:t>40 + 8 = 48</a:t>
            </a:r>
          </a:p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48- (8+8+12) = 20</a:t>
            </a:r>
          </a:p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20:2 =10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E67C583-EFC1-49D0-8A5B-E85B4BE8BF86}"/>
              </a:ext>
            </a:extLst>
          </p:cNvPr>
          <p:cNvSpPr txBox="1"/>
          <p:nvPr/>
        </p:nvSpPr>
        <p:spPr>
          <a:xfrm>
            <a:off x="2312660" y="3344066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3455B61-4367-4CD2-8B3C-B0150FA2358D}"/>
              </a:ext>
            </a:extLst>
          </p:cNvPr>
          <p:cNvSpPr txBox="1"/>
          <p:nvPr/>
        </p:nvSpPr>
        <p:spPr>
          <a:xfrm>
            <a:off x="2934025" y="4194598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E67FF40-2E42-4023-855C-A27C6971F2AE}"/>
              </a:ext>
            </a:extLst>
          </p:cNvPr>
          <p:cNvSpPr txBox="1"/>
          <p:nvPr/>
        </p:nvSpPr>
        <p:spPr>
          <a:xfrm>
            <a:off x="1940741" y="3859939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927D0070-BFBF-4C81-93FB-5F6C8C20EA04}"/>
              </a:ext>
            </a:extLst>
          </p:cNvPr>
          <p:cNvSpPr txBox="1"/>
          <p:nvPr/>
        </p:nvSpPr>
        <p:spPr>
          <a:xfrm>
            <a:off x="1984980" y="4391061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6D8960D9-6F18-484F-BA9E-868DC089A9FA}"/>
              </a:ext>
            </a:extLst>
          </p:cNvPr>
          <p:cNvSpPr txBox="1"/>
          <p:nvPr/>
        </p:nvSpPr>
        <p:spPr>
          <a:xfrm>
            <a:off x="4590980" y="4445337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DDA9E9EB-A7E8-43A2-8196-77B79697CFA0}"/>
              </a:ext>
            </a:extLst>
          </p:cNvPr>
          <p:cNvSpPr txBox="1"/>
          <p:nvPr/>
        </p:nvSpPr>
        <p:spPr>
          <a:xfrm>
            <a:off x="5526449" y="4493221"/>
            <a:ext cx="661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F93C96F6-31FB-44C9-8F06-91BEA31F5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744" y="5020467"/>
            <a:ext cx="4749803" cy="708304"/>
          </a:xfrm>
          <a:prstGeom prst="rect">
            <a:avLst/>
          </a:prstGeom>
        </p:spPr>
      </p:pic>
      <p:sp>
        <p:nvSpPr>
          <p:cNvPr id="32" name="Ovál 31">
            <a:extLst>
              <a:ext uri="{FF2B5EF4-FFF2-40B4-BE49-F238E27FC236}">
                <a16:creationId xmlns:a16="http://schemas.microsoft.com/office/drawing/2014/main" id="{80C57949-C776-47DC-AF39-67F867F2FD5A}"/>
              </a:ext>
            </a:extLst>
          </p:cNvPr>
          <p:cNvSpPr/>
          <p:nvPr/>
        </p:nvSpPr>
        <p:spPr>
          <a:xfrm>
            <a:off x="2234540" y="5470284"/>
            <a:ext cx="553447" cy="59513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4FC07675-A1F8-41C4-ABE9-87F2502D150E}"/>
              </a:ext>
            </a:extLst>
          </p:cNvPr>
          <p:cNvSpPr/>
          <p:nvPr/>
        </p:nvSpPr>
        <p:spPr>
          <a:xfrm>
            <a:off x="1176981" y="4545053"/>
            <a:ext cx="553447" cy="59513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EF6610A9-EE2E-41CB-A460-890282AE1823}"/>
              </a:ext>
            </a:extLst>
          </p:cNvPr>
          <p:cNvSpPr/>
          <p:nvPr/>
        </p:nvSpPr>
        <p:spPr>
          <a:xfrm>
            <a:off x="1114008" y="3416988"/>
            <a:ext cx="553447" cy="59513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0DA7FE34-BCA6-47BE-BF83-D7A346032BCF}"/>
              </a:ext>
            </a:extLst>
          </p:cNvPr>
          <p:cNvSpPr/>
          <p:nvPr/>
        </p:nvSpPr>
        <p:spPr>
          <a:xfrm>
            <a:off x="2346710" y="3355006"/>
            <a:ext cx="553447" cy="59513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319A5C55-1070-4A6C-A791-1B886DC98D2A}"/>
              </a:ext>
            </a:extLst>
          </p:cNvPr>
          <p:cNvSpPr/>
          <p:nvPr/>
        </p:nvSpPr>
        <p:spPr>
          <a:xfrm>
            <a:off x="2976909" y="4105208"/>
            <a:ext cx="553447" cy="59513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57C15F2-DDFF-4A2B-8C2E-0D5FC3035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853" y="5539535"/>
            <a:ext cx="2117139" cy="60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20D5CC-A59F-4DA4-A44A-DC2019D9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" name="Zástupný symbol pro obsah 19">
            <a:extLst>
              <a:ext uri="{FF2B5EF4-FFF2-40B4-BE49-F238E27FC236}">
                <a16:creationId xmlns:a16="http://schemas.microsoft.com/office/drawing/2014/main" id="{466DE16A-7927-425A-94D8-01FE5D209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2521" y="2909022"/>
            <a:ext cx="5526795" cy="69797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47AD9DD-1A82-4A03-8E53-BFE0F6C1D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38" y="193384"/>
            <a:ext cx="10369133" cy="287271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548CA8F-F8BD-4009-AD1C-4BC031B2D96D}"/>
              </a:ext>
            </a:extLst>
          </p:cNvPr>
          <p:cNvSpPr/>
          <p:nvPr/>
        </p:nvSpPr>
        <p:spPr>
          <a:xfrm>
            <a:off x="1254252" y="2835559"/>
            <a:ext cx="162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B104EA5-2944-4D1B-A0B6-8C727CC7ECF2}"/>
              </a:ext>
            </a:extLst>
          </p:cNvPr>
          <p:cNvSpPr txBox="1"/>
          <p:nvPr/>
        </p:nvSpPr>
        <p:spPr>
          <a:xfrm>
            <a:off x="1914576" y="3057261"/>
            <a:ext cx="41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x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C7F0C17-F4E2-4803-B016-972EBC6CA844}"/>
              </a:ext>
            </a:extLst>
          </p:cNvPr>
          <p:cNvSpPr txBox="1"/>
          <p:nvPr/>
        </p:nvSpPr>
        <p:spPr>
          <a:xfrm>
            <a:off x="892627" y="2836943"/>
            <a:ext cx="41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0EBCD71-699A-4FF3-A3D3-8A8C548F7B5B}"/>
              </a:ext>
            </a:extLst>
          </p:cNvPr>
          <p:cNvSpPr/>
          <p:nvPr/>
        </p:nvSpPr>
        <p:spPr>
          <a:xfrm>
            <a:off x="1099455" y="4134008"/>
            <a:ext cx="180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EE5BFBF-FDBA-43C6-9610-10CFFFBACBD0}"/>
              </a:ext>
            </a:extLst>
          </p:cNvPr>
          <p:cNvSpPr txBox="1"/>
          <p:nvPr/>
        </p:nvSpPr>
        <p:spPr>
          <a:xfrm>
            <a:off x="1495684" y="4973566"/>
            <a:ext cx="1095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X +1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D321F32-5E68-4340-A64D-26ADC6A8EF0C}"/>
              </a:ext>
            </a:extLst>
          </p:cNvPr>
          <p:cNvSpPr txBox="1"/>
          <p:nvPr/>
        </p:nvSpPr>
        <p:spPr>
          <a:xfrm>
            <a:off x="360971" y="4268365"/>
            <a:ext cx="94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Y+3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3E74F74-217B-43DA-AA2F-51AF6252C651}"/>
              </a:ext>
            </a:extLst>
          </p:cNvPr>
          <p:cNvSpPr/>
          <p:nvPr/>
        </p:nvSpPr>
        <p:spPr>
          <a:xfrm>
            <a:off x="4199592" y="2559807"/>
            <a:ext cx="1980000" cy="14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87B5E36-FD8D-4A4F-A350-BAEB9807A12C}"/>
              </a:ext>
            </a:extLst>
          </p:cNvPr>
          <p:cNvSpPr txBox="1"/>
          <p:nvPr/>
        </p:nvSpPr>
        <p:spPr>
          <a:xfrm>
            <a:off x="3482544" y="2864039"/>
            <a:ext cx="94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Y+6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7854E8C-EC10-40F7-BBB7-D175E586AD06}"/>
              </a:ext>
            </a:extLst>
          </p:cNvPr>
          <p:cNvSpPr txBox="1"/>
          <p:nvPr/>
        </p:nvSpPr>
        <p:spPr>
          <a:xfrm>
            <a:off x="4788562" y="6244745"/>
            <a:ext cx="1982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X +3=12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FEC8EEB7-1ACD-42AC-89CD-BDE964F304BA}"/>
              </a:ext>
            </a:extLst>
          </p:cNvPr>
          <p:cNvSpPr/>
          <p:nvPr/>
        </p:nvSpPr>
        <p:spPr>
          <a:xfrm>
            <a:off x="4109592" y="4268365"/>
            <a:ext cx="2160000" cy="19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571E188-D454-4142-ACF8-40B79A29BFE1}"/>
              </a:ext>
            </a:extLst>
          </p:cNvPr>
          <p:cNvSpPr txBox="1"/>
          <p:nvPr/>
        </p:nvSpPr>
        <p:spPr>
          <a:xfrm>
            <a:off x="3305357" y="4944845"/>
            <a:ext cx="945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Y+9</a:t>
            </a:r>
          </a:p>
          <a:p>
            <a:r>
              <a:rPr lang="cs-CZ" sz="2800" dirty="0"/>
              <a:t>=11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B60E4FB-7726-400E-A853-E05054292C8B}"/>
              </a:ext>
            </a:extLst>
          </p:cNvPr>
          <p:cNvSpPr txBox="1"/>
          <p:nvPr/>
        </p:nvSpPr>
        <p:spPr>
          <a:xfrm>
            <a:off x="4512521" y="3580481"/>
            <a:ext cx="1982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X +2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E875139-8D7C-489F-9F75-F6B924B10FC5}"/>
              </a:ext>
            </a:extLst>
          </p:cNvPr>
          <p:cNvSpPr txBox="1"/>
          <p:nvPr/>
        </p:nvSpPr>
        <p:spPr>
          <a:xfrm>
            <a:off x="7424130" y="3255405"/>
            <a:ext cx="1912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X= 9</a:t>
            </a:r>
          </a:p>
          <a:p>
            <a:r>
              <a:rPr lang="cs-CZ" sz="2800" dirty="0"/>
              <a:t>Y= 2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DEC46D97-2B6A-4A94-9829-57CEAB10C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670" y="4064300"/>
            <a:ext cx="5175328" cy="523220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DE7AD1C4-8399-4103-9203-EDD6194CCD37}"/>
              </a:ext>
            </a:extLst>
          </p:cNvPr>
          <p:cNvSpPr txBox="1"/>
          <p:nvPr/>
        </p:nvSpPr>
        <p:spPr>
          <a:xfrm>
            <a:off x="7424130" y="4448723"/>
            <a:ext cx="3977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11+3=14+1=15</a:t>
            </a:r>
          </a:p>
          <a:p>
            <a:r>
              <a:rPr lang="cs-CZ" sz="2800" dirty="0"/>
              <a:t>12+1=13 +3=16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8FC7D1C-99B6-45E0-8A9D-02B7481BC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446" y="5339819"/>
            <a:ext cx="5156870" cy="420969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7448CF15-A3AD-42C8-A8B0-787DE315601F}"/>
              </a:ext>
            </a:extLst>
          </p:cNvPr>
          <p:cNvSpPr txBox="1"/>
          <p:nvPr/>
        </p:nvSpPr>
        <p:spPr>
          <a:xfrm>
            <a:off x="6451407" y="5583374"/>
            <a:ext cx="2358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18, 19, 22 ….</a:t>
            </a:r>
          </a:p>
          <a:p>
            <a:r>
              <a:rPr lang="cs-CZ" sz="2800" dirty="0"/>
              <a:t>17, 20, 21 ….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69B587C-EB30-459A-9BEC-B9DAD0537DBD}"/>
              </a:ext>
            </a:extLst>
          </p:cNvPr>
          <p:cNvSpPr txBox="1"/>
          <p:nvPr/>
        </p:nvSpPr>
        <p:spPr>
          <a:xfrm>
            <a:off x="10800238" y="5798817"/>
            <a:ext cx="1461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+50x4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EAE858A-2FDB-418C-8AC0-89F6B4FE91A3}"/>
              </a:ext>
            </a:extLst>
          </p:cNvPr>
          <p:cNvSpPr txBox="1"/>
          <p:nvPr/>
        </p:nvSpPr>
        <p:spPr>
          <a:xfrm>
            <a:off x="8537216" y="5558980"/>
            <a:ext cx="2358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+1, +3, +1….</a:t>
            </a:r>
          </a:p>
          <a:p>
            <a:r>
              <a:rPr lang="cs-CZ" sz="2800" dirty="0"/>
              <a:t>+3, +1, +3….</a:t>
            </a:r>
          </a:p>
        </p:txBody>
      </p:sp>
      <p:cxnSp>
        <p:nvCxnSpPr>
          <p:cNvPr id="28" name="Spojnice: pravoúhlá 27">
            <a:extLst>
              <a:ext uri="{FF2B5EF4-FFF2-40B4-BE49-F238E27FC236}">
                <a16:creationId xmlns:a16="http://schemas.microsoft.com/office/drawing/2014/main" id="{C11B6AD4-2C9C-427A-9E24-AF32D44EBA79}"/>
              </a:ext>
            </a:extLst>
          </p:cNvPr>
          <p:cNvCxnSpPr>
            <a:cxnSpLocks/>
          </p:cNvCxnSpPr>
          <p:nvPr/>
        </p:nvCxnSpPr>
        <p:spPr>
          <a:xfrm rot="10800000">
            <a:off x="10744201" y="4791585"/>
            <a:ext cx="1030237" cy="982838"/>
          </a:xfrm>
          <a:prstGeom prst="bentConnector3">
            <a:avLst>
              <a:gd name="adj1" fmla="val -2699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9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4" grpId="0"/>
      <p:bldP spid="15" grpId="0"/>
      <p:bldP spid="16" grpId="0" animBg="1"/>
      <p:bldP spid="17" grpId="0"/>
      <p:bldP spid="18" grpId="0"/>
      <p:bldP spid="19" grpId="0"/>
      <p:bldP spid="22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91988-BB31-4FC5-A273-2E64DA4A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298491-7FA1-40DD-A63E-4A0DD0F45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608008"/>
            <a:ext cx="2123110" cy="4023360"/>
          </a:xfrm>
        </p:spPr>
        <p:txBody>
          <a:bodyPr/>
          <a:lstStyle/>
          <a:p>
            <a:r>
              <a:rPr lang="cs-CZ" sz="3200" dirty="0"/>
              <a:t>Zkouška :  </a:t>
            </a:r>
          </a:p>
          <a:p>
            <a:r>
              <a:rPr lang="cs-CZ" sz="3200" dirty="0"/>
              <a:t> </a:t>
            </a:r>
            <a:r>
              <a:rPr lang="cs-CZ" dirty="0"/>
              <a:t>  </a:t>
            </a:r>
          </a:p>
          <a:p>
            <a:r>
              <a:rPr lang="cs-CZ" sz="2800" u="sng" dirty="0"/>
              <a:t>x           18</a:t>
            </a:r>
          </a:p>
          <a:p>
            <a:endParaRPr lang="cs-CZ" sz="2800" u="sng" dirty="0"/>
          </a:p>
          <a:p>
            <a:r>
              <a:rPr lang="cs-CZ" sz="2800" u="sng" dirty="0"/>
              <a:t>+           22</a:t>
            </a:r>
          </a:p>
          <a:p>
            <a:r>
              <a:rPr lang="cs-CZ" sz="2800" dirty="0"/>
              <a:t>            580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DBD2A91-4E24-42FC-9F5B-D4BDCD9AE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57"/>
          <a:stretch/>
        </p:blipFill>
        <p:spPr>
          <a:xfrm>
            <a:off x="892499" y="698854"/>
            <a:ext cx="9356920" cy="138499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88876BC-EAA2-4EB6-ABF8-0A47AFAABE78}"/>
              </a:ext>
            </a:extLst>
          </p:cNvPr>
          <p:cNvSpPr/>
          <p:nvPr/>
        </p:nvSpPr>
        <p:spPr>
          <a:xfrm>
            <a:off x="1522158" y="3226120"/>
            <a:ext cx="1329070" cy="542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6EB41C3-5236-4869-907B-7C866E3FFB4A}"/>
              </a:ext>
            </a:extLst>
          </p:cNvPr>
          <p:cNvSpPr/>
          <p:nvPr/>
        </p:nvSpPr>
        <p:spPr>
          <a:xfrm>
            <a:off x="1509824" y="4273380"/>
            <a:ext cx="1329070" cy="54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C55DE18-5F2B-48EB-B336-E98C4AA5FD2B}"/>
              </a:ext>
            </a:extLst>
          </p:cNvPr>
          <p:cNvSpPr txBox="1"/>
          <p:nvPr/>
        </p:nvSpPr>
        <p:spPr>
          <a:xfrm>
            <a:off x="2174359" y="4273380"/>
            <a:ext cx="2123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558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A2F0040-A25E-4FCC-BF4D-450F2A3F6AD3}"/>
              </a:ext>
            </a:extLst>
          </p:cNvPr>
          <p:cNvSpPr txBox="1"/>
          <p:nvPr/>
        </p:nvSpPr>
        <p:spPr>
          <a:xfrm>
            <a:off x="4297469" y="3125972"/>
            <a:ext cx="2358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55</a:t>
            </a:r>
            <a:r>
              <a:rPr lang="cs-CZ" sz="2800" dirty="0"/>
              <a:t>8 : 18 = </a:t>
            </a:r>
            <a:r>
              <a:rPr lang="cs-CZ" sz="2800" dirty="0">
                <a:solidFill>
                  <a:srgbClr val="FF0000"/>
                </a:solidFill>
              </a:rPr>
              <a:t>3</a:t>
            </a:r>
            <a:r>
              <a:rPr lang="cs-CZ" sz="2800" dirty="0">
                <a:solidFill>
                  <a:srgbClr val="7030A0"/>
                </a:solidFill>
              </a:rPr>
              <a:t>1</a:t>
            </a:r>
          </a:p>
          <a:p>
            <a:r>
              <a:rPr lang="cs-CZ" sz="2800" dirty="0">
                <a:solidFill>
                  <a:srgbClr val="FF0000"/>
                </a:solidFill>
              </a:rPr>
              <a:t>   1</a:t>
            </a:r>
            <a:r>
              <a:rPr lang="cs-CZ" sz="2800" dirty="0">
                <a:solidFill>
                  <a:srgbClr val="7030A0"/>
                </a:solidFill>
              </a:rPr>
              <a:t>8</a:t>
            </a:r>
          </a:p>
          <a:p>
            <a:r>
              <a:rPr lang="cs-CZ" sz="2800" dirty="0">
                <a:solidFill>
                  <a:srgbClr val="7030A0"/>
                </a:solidFill>
              </a:rPr>
              <a:t>      0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6E7AC6F-CDE1-426E-9A2E-AB917AC2C3C2}"/>
              </a:ext>
            </a:extLst>
          </p:cNvPr>
          <p:cNvSpPr txBox="1"/>
          <p:nvPr/>
        </p:nvSpPr>
        <p:spPr>
          <a:xfrm>
            <a:off x="2339164" y="3245160"/>
            <a:ext cx="99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31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9237D1C-700A-4D57-AE48-3C2B7A129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97" y="566176"/>
            <a:ext cx="62674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F92069-5C4F-460C-838F-3DE46F65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3662CB-EF5B-47A7-94E5-EB393B9DC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3467925"/>
            <a:ext cx="9720073" cy="3163993"/>
          </a:xfrm>
        </p:spPr>
        <p:txBody>
          <a:bodyPr>
            <a:normAutofit/>
          </a:bodyPr>
          <a:lstStyle/>
          <a:p>
            <a:r>
              <a:rPr lang="cs-CZ" sz="2800" dirty="0"/>
              <a:t>3 </a:t>
            </a:r>
            <a:r>
              <a:rPr lang="cs-CZ" sz="2800" dirty="0">
                <a:solidFill>
                  <a:srgbClr val="7030A0"/>
                </a:solidFill>
              </a:rPr>
              <a:t>*</a:t>
            </a:r>
            <a:r>
              <a:rPr lang="cs-CZ" sz="2800" dirty="0"/>
              <a:t> </a:t>
            </a:r>
            <a:r>
              <a:rPr lang="cs-CZ" sz="2800" dirty="0">
                <a:solidFill>
                  <a:srgbClr val="FF0000"/>
                </a:solidFill>
              </a:rPr>
              <a:t>*</a:t>
            </a:r>
            <a:r>
              <a:rPr lang="cs-CZ" sz="2800" dirty="0"/>
              <a:t> 5 8 =  3</a:t>
            </a:r>
            <a:r>
              <a:rPr lang="cs-CZ" sz="2800" dirty="0">
                <a:solidFill>
                  <a:srgbClr val="7030A0"/>
                </a:solidFill>
              </a:rPr>
              <a:t>4</a:t>
            </a:r>
            <a:r>
              <a:rPr lang="cs-CZ" sz="2800" dirty="0"/>
              <a:t> </a:t>
            </a:r>
            <a:r>
              <a:rPr lang="cs-CZ" sz="2800" dirty="0">
                <a:solidFill>
                  <a:srgbClr val="FF0000"/>
                </a:solidFill>
              </a:rPr>
              <a:t>0</a:t>
            </a:r>
            <a:r>
              <a:rPr lang="cs-CZ" sz="2800" dirty="0"/>
              <a:t>00</a:t>
            </a:r>
          </a:p>
          <a:p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34 000 =</a:t>
            </a:r>
          </a:p>
          <a:p>
            <a:endParaRPr 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07E4A63-55AF-4497-A0FE-CE240B6BC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86" y="303933"/>
            <a:ext cx="11244695" cy="316399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1D6C2B4-2571-4ACA-B152-A587B896FB50}"/>
              </a:ext>
            </a:extLst>
          </p:cNvPr>
          <p:cNvSpPr txBox="1"/>
          <p:nvPr/>
        </p:nvSpPr>
        <p:spPr>
          <a:xfrm>
            <a:off x="2569029" y="3283260"/>
            <a:ext cx="48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.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415F991-D681-42BD-A879-590BC2B2D4EF}"/>
              </a:ext>
            </a:extLst>
          </p:cNvPr>
          <p:cNvCxnSpPr>
            <a:cxnSpLocks/>
          </p:cNvCxnSpPr>
          <p:nvPr/>
        </p:nvCxnSpPr>
        <p:spPr>
          <a:xfrm flipV="1">
            <a:off x="1796143" y="3127022"/>
            <a:ext cx="0" cy="3693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E4326F35-3196-49AC-BB8D-45037589B66C}"/>
              </a:ext>
            </a:extLst>
          </p:cNvPr>
          <p:cNvSpPr txBox="1"/>
          <p:nvPr/>
        </p:nvSpPr>
        <p:spPr>
          <a:xfrm>
            <a:off x="1584308" y="3429000"/>
            <a:ext cx="3860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9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79D3D0E-277C-4D05-AF93-FA5C402E5FCB}"/>
              </a:ext>
            </a:extLst>
          </p:cNvPr>
          <p:cNvCxnSpPr>
            <a:cxnSpLocks/>
          </p:cNvCxnSpPr>
          <p:nvPr/>
        </p:nvCxnSpPr>
        <p:spPr>
          <a:xfrm flipV="1">
            <a:off x="1502229" y="3098594"/>
            <a:ext cx="0" cy="36933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AF1570C-34AF-4EAE-8C13-CE5C508AA49B}"/>
              </a:ext>
            </a:extLst>
          </p:cNvPr>
          <p:cNvSpPr txBox="1"/>
          <p:nvPr/>
        </p:nvSpPr>
        <p:spPr>
          <a:xfrm>
            <a:off x="1349022" y="3428999"/>
            <a:ext cx="2729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04F700A-E41F-4C98-87E3-50C304E73B8A}"/>
              </a:ext>
            </a:extLst>
          </p:cNvPr>
          <p:cNvSpPr txBox="1"/>
          <p:nvPr/>
        </p:nvSpPr>
        <p:spPr>
          <a:xfrm>
            <a:off x="2324100" y="4942478"/>
            <a:ext cx="48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.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DB74A34-1661-49BB-BC8F-F98445A75722}"/>
              </a:ext>
            </a:extLst>
          </p:cNvPr>
          <p:cNvSpPr/>
          <p:nvPr/>
        </p:nvSpPr>
        <p:spPr>
          <a:xfrm>
            <a:off x="1076076" y="4996759"/>
            <a:ext cx="272946" cy="685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26BBCD5-20F1-48C3-BCD0-FFBAC095D078}"/>
              </a:ext>
            </a:extLst>
          </p:cNvPr>
          <p:cNvSpPr txBox="1"/>
          <p:nvPr/>
        </p:nvSpPr>
        <p:spPr>
          <a:xfrm>
            <a:off x="2721429" y="5148943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30 000</a:t>
            </a:r>
          </a:p>
        </p:txBody>
      </p:sp>
    </p:spTree>
    <p:extLst>
      <p:ext uri="{BB962C8B-B14F-4D97-AF65-F5344CB8AC3E}">
        <p14:creationId xmlns:p14="http://schemas.microsoft.com/office/powerpoint/2010/main" val="36564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360CDD0E-EE4C-4D4A-B1C7-11FF9083B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012" y="2358961"/>
            <a:ext cx="4061546" cy="10700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68B9DE4-CC4E-4925-B1A4-7F3423D5C1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20"/>
          <a:stretch/>
        </p:blipFill>
        <p:spPr>
          <a:xfrm>
            <a:off x="577145" y="193508"/>
            <a:ext cx="11614855" cy="241825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67A200F-A0E3-4281-9E5F-901AD6287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22" y="3616376"/>
            <a:ext cx="3048000" cy="20002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31124C0-BFDE-4781-8490-A4A82E70668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1785" y="3384652"/>
            <a:ext cx="2938942" cy="24193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CFA8230-09EE-428F-A3EE-5FF196A9D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0225" y="3896281"/>
            <a:ext cx="5342388" cy="1440439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8DBBE0F4-CA9F-45B0-9F30-2ECC77389A25}"/>
              </a:ext>
            </a:extLst>
          </p:cNvPr>
          <p:cNvSpPr txBox="1"/>
          <p:nvPr/>
        </p:nvSpPr>
        <p:spPr>
          <a:xfrm>
            <a:off x="10596833" y="4354891"/>
            <a:ext cx="1988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= 315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CEA6AC4-4378-4998-81C6-31C6C8F37032}"/>
              </a:ext>
            </a:extLst>
          </p:cNvPr>
          <p:cNvSpPr txBox="1"/>
          <p:nvPr/>
        </p:nvSpPr>
        <p:spPr>
          <a:xfrm>
            <a:off x="3490509" y="5781828"/>
            <a:ext cx="2170323" cy="7704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D2AF13-A7B1-4AC3-901B-1AF6973D834C}"/>
              </a:ext>
            </a:extLst>
          </p:cNvPr>
          <p:cNvSpPr txBox="1"/>
          <p:nvPr/>
        </p:nvSpPr>
        <p:spPr>
          <a:xfrm>
            <a:off x="733285" y="5759654"/>
            <a:ext cx="2170323" cy="7704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39CA3E7-72C9-4360-84F4-44096EFBEE73}"/>
              </a:ext>
            </a:extLst>
          </p:cNvPr>
          <p:cNvSpPr txBox="1"/>
          <p:nvPr/>
        </p:nvSpPr>
        <p:spPr>
          <a:xfrm>
            <a:off x="3712290" y="5905577"/>
            <a:ext cx="122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515,-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8B221D9-CF44-4CFE-9BF4-D982FFF0C3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79"/>
          <a:stretch/>
        </p:blipFill>
        <p:spPr>
          <a:xfrm>
            <a:off x="3411599" y="3622394"/>
            <a:ext cx="1957450" cy="2000250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95E55532-BD6A-4614-8E8C-B6E23B9012E9}"/>
              </a:ext>
            </a:extLst>
          </p:cNvPr>
          <p:cNvSpPr txBox="1"/>
          <p:nvPr/>
        </p:nvSpPr>
        <p:spPr>
          <a:xfrm>
            <a:off x="1450429" y="5836736"/>
            <a:ext cx="122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1030,-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1162071F-5739-4E29-9FEB-15C89FC284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5887" y="2465729"/>
            <a:ext cx="4602326" cy="4959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26738859-C380-4CCA-9E0F-E9449C5C56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9444" y="2886075"/>
            <a:ext cx="4434711" cy="498577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8C7A7E3B-DAFB-43D5-91DB-23BE10934195}"/>
              </a:ext>
            </a:extLst>
          </p:cNvPr>
          <p:cNvSpPr txBox="1"/>
          <p:nvPr/>
        </p:nvSpPr>
        <p:spPr>
          <a:xfrm>
            <a:off x="9866799" y="5843526"/>
            <a:ext cx="2170323" cy="7704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6AEA0B3-5FDA-442B-B482-477ED020DDEE}"/>
              </a:ext>
            </a:extLst>
          </p:cNvPr>
          <p:cNvSpPr txBox="1"/>
          <p:nvPr/>
        </p:nvSpPr>
        <p:spPr>
          <a:xfrm>
            <a:off x="9260668" y="5915107"/>
            <a:ext cx="27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=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40188489-2D7B-4397-90FC-C5F861D605F1}"/>
              </a:ext>
            </a:extLst>
          </p:cNvPr>
          <p:cNvSpPr txBox="1"/>
          <p:nvPr/>
        </p:nvSpPr>
        <p:spPr>
          <a:xfrm>
            <a:off x="10531897" y="5967150"/>
            <a:ext cx="122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715,-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109575" y="5976662"/>
            <a:ext cx="228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1030 -  315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9095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1" grpId="0" animBg="1"/>
      <p:bldP spid="2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59306-27E0-46D7-BD6F-06CC2312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CB42780-81CC-4AD5-BCC8-433BAD9E1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796" y="2122658"/>
            <a:ext cx="10398408" cy="131849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66BD5FD-3134-4F02-8536-878BF98B87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750" y="292036"/>
            <a:ext cx="11032807" cy="242345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DF9D8AA-AFC7-42EE-96E4-C6ED9E54225C}"/>
              </a:ext>
            </a:extLst>
          </p:cNvPr>
          <p:cNvSpPr txBox="1"/>
          <p:nvPr/>
        </p:nvSpPr>
        <p:spPr>
          <a:xfrm>
            <a:off x="1024128" y="3441149"/>
            <a:ext cx="36567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2 240 : 80 =</a:t>
            </a:r>
          </a:p>
          <a:p>
            <a:endParaRPr lang="cs-CZ" sz="2800" dirty="0"/>
          </a:p>
          <a:p>
            <a:r>
              <a:rPr lang="cs-CZ" sz="2800" dirty="0"/>
              <a:t>720 : 80 = 9</a:t>
            </a:r>
          </a:p>
          <a:p>
            <a:endParaRPr lang="cs-CZ" sz="2800" dirty="0"/>
          </a:p>
          <a:p>
            <a:r>
              <a:rPr lang="cs-CZ" sz="2800" dirty="0"/>
              <a:t>28 – 9 =19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718D61E-7990-4B2E-B40C-02F32C419945}"/>
              </a:ext>
            </a:extLst>
          </p:cNvPr>
          <p:cNvCxnSpPr/>
          <p:nvPr/>
        </p:nvCxnSpPr>
        <p:spPr>
          <a:xfrm flipV="1">
            <a:off x="1796143" y="3478975"/>
            <a:ext cx="141514" cy="4364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5723865D-A883-4224-BF26-9223F823AFE9}"/>
              </a:ext>
            </a:extLst>
          </p:cNvPr>
          <p:cNvCxnSpPr/>
          <p:nvPr/>
        </p:nvCxnSpPr>
        <p:spPr>
          <a:xfrm flipV="1">
            <a:off x="2546387" y="3478975"/>
            <a:ext cx="141514" cy="4364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28E2E95-20D1-4835-A75A-82CACB7EFC8C}"/>
              </a:ext>
            </a:extLst>
          </p:cNvPr>
          <p:cNvSpPr txBox="1"/>
          <p:nvPr/>
        </p:nvSpPr>
        <p:spPr>
          <a:xfrm>
            <a:off x="3102167" y="3435604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5223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037A2A-A73A-4284-8655-C1B0777B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1A9B48-3528-4483-895A-1550DEB9B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629D66-01B2-4538-AC7C-D7AAD24E8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90" y="346229"/>
            <a:ext cx="10948122" cy="65117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E743BA1-059C-4F86-B92A-B94855353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78" y="2480582"/>
            <a:ext cx="5962650" cy="74295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8056B6E-A41E-4118-A11B-282C39031FA6}"/>
              </a:ext>
            </a:extLst>
          </p:cNvPr>
          <p:cNvSpPr/>
          <p:nvPr/>
        </p:nvSpPr>
        <p:spPr>
          <a:xfrm>
            <a:off x="1067236" y="4484913"/>
            <a:ext cx="250370" cy="370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562BBA3-E824-41FB-BDA6-242A1FB7DCE7}"/>
              </a:ext>
            </a:extLst>
          </p:cNvPr>
          <p:cNvSpPr/>
          <p:nvPr/>
        </p:nvSpPr>
        <p:spPr>
          <a:xfrm>
            <a:off x="2504150" y="4484912"/>
            <a:ext cx="250370" cy="370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6309EFD-FCD9-4B14-8010-6A3001CB78C3}"/>
              </a:ext>
            </a:extLst>
          </p:cNvPr>
          <p:cNvSpPr txBox="1"/>
          <p:nvPr/>
        </p:nvSpPr>
        <p:spPr>
          <a:xfrm>
            <a:off x="2433392" y="4387999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3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299A4F6-A86B-4068-9283-EA83E8DEC28D}"/>
              </a:ext>
            </a:extLst>
          </p:cNvPr>
          <p:cNvSpPr txBox="1"/>
          <p:nvPr/>
        </p:nvSpPr>
        <p:spPr>
          <a:xfrm>
            <a:off x="1024128" y="4388001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3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C4E743E-3EFA-4E11-A936-070FC29378CC}"/>
              </a:ext>
            </a:extLst>
          </p:cNvPr>
          <p:cNvSpPr txBox="1"/>
          <p:nvPr/>
        </p:nvSpPr>
        <p:spPr>
          <a:xfrm>
            <a:off x="1356885" y="4387999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6982001-680F-47F2-942D-508F7941187E}"/>
              </a:ext>
            </a:extLst>
          </p:cNvPr>
          <p:cNvSpPr txBox="1"/>
          <p:nvPr/>
        </p:nvSpPr>
        <p:spPr>
          <a:xfrm>
            <a:off x="1700964" y="4387999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421857E-E3D9-44CD-A54E-51EB4EC5DD5F}"/>
              </a:ext>
            </a:extLst>
          </p:cNvPr>
          <p:cNvSpPr txBox="1"/>
          <p:nvPr/>
        </p:nvSpPr>
        <p:spPr>
          <a:xfrm>
            <a:off x="2810432" y="4387999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5BD5468-7037-4061-B6DB-E62213346E05}"/>
              </a:ext>
            </a:extLst>
          </p:cNvPr>
          <p:cNvSpPr txBox="1"/>
          <p:nvPr/>
        </p:nvSpPr>
        <p:spPr>
          <a:xfrm>
            <a:off x="1396164" y="4387999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AE9BF47-5CBC-4B06-985B-16273742A264}"/>
              </a:ext>
            </a:extLst>
          </p:cNvPr>
          <p:cNvSpPr txBox="1"/>
          <p:nvPr/>
        </p:nvSpPr>
        <p:spPr>
          <a:xfrm>
            <a:off x="3579358" y="4355692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72BFC91-79E3-4726-B685-A62868AF47D7}"/>
              </a:ext>
            </a:extLst>
          </p:cNvPr>
          <p:cNvSpPr txBox="1"/>
          <p:nvPr/>
        </p:nvSpPr>
        <p:spPr>
          <a:xfrm>
            <a:off x="4528457" y="4408359"/>
            <a:ext cx="2547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9 640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F8E24C9C-0A2A-456C-A83F-C7390CD01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663" y="3289653"/>
            <a:ext cx="4075309" cy="6227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0D5997AA-21AE-4819-A213-CD5BFFF82028}"/>
                  </a:ext>
                </a:extLst>
              </p:cNvPr>
              <p:cNvSpPr txBox="1"/>
              <p:nvPr/>
            </p:nvSpPr>
            <p:spPr>
              <a:xfrm>
                <a:off x="6760029" y="4297680"/>
                <a:ext cx="3570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dirty="0" smtClean="0">
                          <a:latin typeface="Cambria Math" panose="02040503050406030204" pitchFamily="18" charset="0"/>
                        </a:rPr>
                        <m:t>3 111</m:t>
                      </m:r>
                      <m:r>
                        <a:rPr lang="cs-CZ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800" i="1" dirty="0" smtClean="0">
                          <a:latin typeface="Cambria Math" panose="02040503050406030204" pitchFamily="18" charset="0"/>
                        </a:rPr>
                        <m:t>3−1=9332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0D5997AA-21AE-4819-A213-CD5BFFF82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029" y="4297680"/>
                <a:ext cx="357051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06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  <p:bldP spid="14" grpId="0"/>
      <p:bldP spid="15" grpId="0"/>
      <p:bldP spid="16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69E82-787E-47A3-912C-C2E07556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4A353DE-8A76-429B-A14C-829A6AEBC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888817"/>
            <a:ext cx="5297698" cy="108036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525D1BA-5796-4549-9AF1-610386334C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698" y="313459"/>
            <a:ext cx="11128245" cy="276225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8F98E3B-D496-4DF8-A7AE-97896234DA88}"/>
              </a:ext>
            </a:extLst>
          </p:cNvPr>
          <p:cNvSpPr txBox="1"/>
          <p:nvPr/>
        </p:nvSpPr>
        <p:spPr>
          <a:xfrm>
            <a:off x="1284514" y="3969183"/>
            <a:ext cx="6215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70 + 280 = 350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600A8648-DB0C-4A6F-BB51-4FB5A895D89A}"/>
              </a:ext>
            </a:extLst>
          </p:cNvPr>
          <p:cNvSpPr/>
          <p:nvPr/>
        </p:nvSpPr>
        <p:spPr>
          <a:xfrm>
            <a:off x="2514600" y="1132114"/>
            <a:ext cx="326571" cy="478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FFA2904D-DD9D-4277-B91D-07C801D40C3D}"/>
              </a:ext>
            </a:extLst>
          </p:cNvPr>
          <p:cNvSpPr/>
          <p:nvPr/>
        </p:nvSpPr>
        <p:spPr>
          <a:xfrm>
            <a:off x="9535887" y="1055914"/>
            <a:ext cx="587828" cy="5733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0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47F67B-7740-4566-AB5F-6B775F29C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DB3B171-5A65-4FF3-9DAC-60E3E3BF2C01}"/>
              </a:ext>
            </a:extLst>
          </p:cNvPr>
          <p:cNvSpPr txBox="1"/>
          <p:nvPr/>
        </p:nvSpPr>
        <p:spPr>
          <a:xfrm>
            <a:off x="1024127" y="4343400"/>
            <a:ext cx="94370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280 krabic ……….. 1400 zelených</a:t>
            </a:r>
          </a:p>
          <a:p>
            <a:r>
              <a:rPr lang="cs-CZ" sz="2800" dirty="0"/>
              <a:t>1 krabice  ?</a:t>
            </a:r>
          </a:p>
          <a:p>
            <a:r>
              <a:rPr lang="cs-CZ" sz="2800" dirty="0"/>
              <a:t>				……..1400 : 280 = 5 zelených + 5 bílých</a:t>
            </a:r>
          </a:p>
          <a:p>
            <a:r>
              <a:rPr lang="cs-CZ" sz="2800" dirty="0"/>
              <a:t>bílých ?</a:t>
            </a:r>
          </a:p>
          <a:p>
            <a:r>
              <a:rPr lang="cs-CZ" sz="2800" dirty="0"/>
              <a:t>			………. 70 x 10 + 280 x 5 = 700 + 1400 = 2100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548F57E-E24B-4486-B83E-052D55036B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316" y="267831"/>
            <a:ext cx="11128245" cy="27622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3FE3D20-9EBF-4C0F-B979-E172BB9F2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92" y="2286000"/>
            <a:ext cx="4781859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6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236</TotalTime>
  <Words>390</Words>
  <Application>Microsoft Office PowerPoint</Application>
  <PresentationFormat>Širokoúhlá obrazovka</PresentationFormat>
  <Paragraphs>175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Cambria Math</vt:lpstr>
      <vt:lpstr>Tw Cen MT</vt:lpstr>
      <vt:lpstr>Tw Cen MT Condensed</vt:lpstr>
      <vt:lpstr>Wingdings 3</vt:lpstr>
      <vt:lpstr>Integrál</vt:lpstr>
      <vt:lpstr>Test M5PCD17COTO3  – přijímačky 2017 1. náhradní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M5PCD17COTO3  – přijímačky 2017 1. náhradní</dc:title>
  <dc:creator>kacer donald</dc:creator>
  <cp:lastModifiedBy>Šigutová Kateřina</cp:lastModifiedBy>
  <cp:revision>32</cp:revision>
  <dcterms:created xsi:type="dcterms:W3CDTF">2018-02-08T22:39:51Z</dcterms:created>
  <dcterms:modified xsi:type="dcterms:W3CDTF">2018-02-15T12:46:30Z</dcterms:modified>
</cp:coreProperties>
</file>